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7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Nunito" pitchFamily="2" charset="77"/>
      <p:regular r:id="rId24"/>
      <p:bold r:id="rId25"/>
      <p:italic r:id="rId26"/>
      <p:boldItalic r:id="rId27"/>
    </p:embeddedFont>
    <p:embeddedFont>
      <p:font typeface="Nunito Medium" pitchFamily="2" charset="77"/>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2"/>
  </p:normalViewPr>
  <p:slideViewPr>
    <p:cSldViewPr snapToGrid="0">
      <p:cViewPr varScale="1">
        <p:scale>
          <a:sx n="142" d="100"/>
          <a:sy n="142" d="100"/>
        </p:scale>
        <p:origin x="76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we are Group 9, today we are going to show you our short-term investment planner chatbot.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249691beed_0_2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249691beed_0_2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model Orion consists of three parts. User preferences loading into the decision maker, and then the decision maker will calculate the best investment plan, finally users will have insights on how their investments would perform given the periods.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249691beed_0_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249691beed_0_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Based on user preferences, we have three portfolio strategies corresponding to each of them. Minimum variance, max sharpe ratio, and max return portfolio, respectively.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4ba9e1dd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4ba9e1dd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generated three instances. We assume the inputs are initial cash of 10,000 dollars, holding periods of 50 days, and provided with asset recommendations.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b2227931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b2227931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With low risk and low return preference and all other inputs hold, we can see that most of the money is allocated into VUG, the basket of large growth stocks. It is suitable for passive investors to gain a low risk, well-diversified large growth and cost efficient portfolio. </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Based on the cash allocation and holding the investment for 50 days, the algorithm simulates the portfolio to have ending balances between $5,600 and $20,000.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1b2227931d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1b2227931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With a medium risk preference and all other inputs hold, the chatbot suggests that most cash should be allocated into the CBOE Global, which is poised for effective capital deployment and profitable on high trading volumes in index options and volatility products [4].</a:t>
            </a: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Based on the cash allocation and holding the investment for 50 days, the algorithm simulates the portfolio to have ending balances between $1,100 and $88,000.</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b2227931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1b2227931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With a high risk and high return preference and all other inputs hold, the chatbot suggests the user to invest almost all cash into GOVT, which indicates performance of the overall US Treasury market [5]. Although the GOVT is not considered as high risk from intuition, but the ETF indeed leads to relatively higher return during this volatile market. </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Based on the cash allocation and holding the investment for 50 days, the algorithm simulates the portfolio to have ending balances between $500 and $211,000.</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49691beed_0_2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49691beed_0_2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are our references.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249691beed_0_2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249691beed_0_2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the end of our presentation. Thank you for your listening and have a great evening!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49691beed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49691beed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our outline for today, We will walk you through:  the business overview of our chatbot design, showing the chatbot assistant process flow, demonstrate the detailed decision maker algorithm called “orion” and the results for different use cases.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49691beed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49691beed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 one, business overview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b203d868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b203d868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a:t>
            </a:r>
            <a:r>
              <a:rPr lang="en-GB" sz="1200"/>
              <a:t> this project, we have defined the functions, objectives and constraints of the chatbot design. </a:t>
            </a:r>
            <a:endParaRPr sz="1200"/>
          </a:p>
          <a:p>
            <a:pPr marL="0" lvl="0" indent="0" algn="l" rtl="0">
              <a:spcBef>
                <a:spcPts val="0"/>
              </a:spcBef>
              <a:spcAft>
                <a:spcPts val="0"/>
              </a:spcAft>
              <a:buNone/>
            </a:pPr>
            <a:r>
              <a:rPr lang="en-GB" sz="1200"/>
              <a:t>Its main functions is to </a:t>
            </a:r>
            <a:endParaRPr sz="1200"/>
          </a:p>
          <a:p>
            <a:pPr marL="457200" lvl="0" indent="-304800" algn="l" rtl="0">
              <a:spcBef>
                <a:spcPts val="0"/>
              </a:spcBef>
              <a:spcAft>
                <a:spcPts val="0"/>
              </a:spcAft>
              <a:buClr>
                <a:schemeClr val="dk1"/>
              </a:buClr>
              <a:buSzPts val="1200"/>
              <a:buChar char="-"/>
            </a:pPr>
            <a:r>
              <a:rPr lang="en-GB" sz="1200">
                <a:solidFill>
                  <a:schemeClr val="dk1"/>
                </a:solidFill>
              </a:rPr>
              <a:t>provide automatic short-term investment plan with user preferences on assets, holding period, amount and risk tolerance.</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 It should Simulate future money-on-hand at the end of holding period. </a:t>
            </a:r>
            <a:endParaRPr sz="1200">
              <a:solidFill>
                <a:schemeClr val="dk1"/>
              </a:solidFill>
            </a:endParaRPr>
          </a:p>
          <a:p>
            <a:pPr marL="0" lvl="0" indent="0" algn="l" rtl="0">
              <a:spcBef>
                <a:spcPts val="0"/>
              </a:spcBef>
              <a:spcAft>
                <a:spcPts val="0"/>
              </a:spcAft>
              <a:buNone/>
            </a:pPr>
            <a:r>
              <a:rPr lang="en-GB" sz="1200">
                <a:solidFill>
                  <a:schemeClr val="dk1"/>
                </a:solidFill>
              </a:rPr>
              <a:t>The objectives are that</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The interface can be easily accessed.</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Forecasting results can be easily viewed and compared, </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It can consider flexibility on asset inclusion for both users with or without prior investment knowledge. </a:t>
            </a:r>
            <a:endParaRPr sz="1200">
              <a:solidFill>
                <a:schemeClr val="dk1"/>
              </a:solidFill>
            </a:endParaRPr>
          </a:p>
          <a:p>
            <a:pPr marL="0" lvl="0" indent="0" algn="l" rtl="0">
              <a:spcBef>
                <a:spcPts val="0"/>
              </a:spcBef>
              <a:spcAft>
                <a:spcPts val="0"/>
              </a:spcAft>
              <a:buNone/>
            </a:pPr>
            <a:r>
              <a:rPr lang="en-GB" sz="1200">
                <a:solidFill>
                  <a:schemeClr val="dk1"/>
                </a:solidFill>
              </a:rPr>
              <a:t>Lastly, constraint of the design is that All inputs must be entered in the similar format as required.</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49691beed_0_1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249691beed_0_1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second part, we will talk about the chatbot assistant system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4b27d5f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4b27d5f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We designed a robo-advisor that provides investing suggestions for short-term investing (the holding period is fewer than 100 days). The main idea of this system is that it guides potential customers to tell the chatbot the amount of money they want to invest, the holding period, the assets they want to invest and their risk tolerance level.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49691beed_0_2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49691beed_0_2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The flow chart of the questions is shown below. Let’s watch the video demo for chatbot assistant system!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49691beed_0_2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49691beed_0_2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98312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49691beed_0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49691beed_0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lets look at how we leverage user preferences and make effective investment strategies using our decision maker Orion.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cloud.ibm.com/docs/assistant?topic=assistant-getting-start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rive.google.com/file/d/1m7phupwX0XaEQj8f_eECngNUu_QvK6So/view?usp=sharing"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736100" y="1586800"/>
            <a:ext cx="5671800" cy="15789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b="1">
                <a:solidFill>
                  <a:srgbClr val="000000"/>
                </a:solidFill>
              </a:rPr>
              <a:t>MIE 1622</a:t>
            </a:r>
            <a:endParaRPr b="1">
              <a:solidFill>
                <a:srgbClr val="000000"/>
              </a:solidFill>
            </a:endParaRPr>
          </a:p>
          <a:p>
            <a:pPr marL="0" lvl="0" indent="0" algn="ctr" rtl="0">
              <a:spcBef>
                <a:spcPts val="0"/>
              </a:spcBef>
              <a:spcAft>
                <a:spcPts val="0"/>
              </a:spcAft>
              <a:buNone/>
            </a:pPr>
            <a:r>
              <a:rPr lang="en-GB" b="1">
                <a:solidFill>
                  <a:srgbClr val="000000"/>
                </a:solidFill>
              </a:rPr>
              <a:t>Group Course Project</a:t>
            </a:r>
            <a:endParaRPr b="1">
              <a:solidFill>
                <a:srgbClr val="000000"/>
              </a:solidFill>
            </a:endParaRPr>
          </a:p>
          <a:p>
            <a:pPr marL="0" lvl="0" indent="0" algn="ctr" rtl="0">
              <a:spcBef>
                <a:spcPts val="0"/>
              </a:spcBef>
              <a:spcAft>
                <a:spcPts val="0"/>
              </a:spcAft>
              <a:buNone/>
            </a:pPr>
            <a:r>
              <a:rPr lang="en-GB" sz="2577" b="1">
                <a:solidFill>
                  <a:srgbClr val="000000"/>
                </a:solidFill>
              </a:rPr>
              <a:t>Short-term Investment Planner Chatbot</a:t>
            </a:r>
            <a:endParaRPr sz="2577" b="1">
              <a:solidFill>
                <a:srgbClr val="000000"/>
              </a:solidFill>
            </a:endParaRPr>
          </a:p>
        </p:txBody>
      </p:sp>
      <p:sp>
        <p:nvSpPr>
          <p:cNvPr id="129" name="Google Shape;129;p13"/>
          <p:cNvSpPr txBox="1">
            <a:spLocks noGrp="1"/>
          </p:cNvSpPr>
          <p:nvPr>
            <p:ph type="subTitle" idx="1"/>
          </p:nvPr>
        </p:nvSpPr>
        <p:spPr>
          <a:xfrm>
            <a:off x="3245100" y="3165700"/>
            <a:ext cx="2653800" cy="1642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GB" sz="2100">
                <a:solidFill>
                  <a:srgbClr val="000000"/>
                </a:solidFill>
                <a:latin typeface="Nunito Medium"/>
                <a:ea typeface="Nunito Medium"/>
                <a:cs typeface="Nunito Medium"/>
                <a:sym typeface="Nunito Medium"/>
              </a:rPr>
              <a:t>Group 9</a:t>
            </a:r>
            <a:endParaRPr sz="2100">
              <a:solidFill>
                <a:srgbClr val="000000"/>
              </a:solidFill>
              <a:latin typeface="Nunito Medium"/>
              <a:ea typeface="Nunito Medium"/>
              <a:cs typeface="Nunito Medium"/>
              <a:sym typeface="Nunito Medium"/>
            </a:endParaRPr>
          </a:p>
          <a:p>
            <a:pPr marL="0" lvl="0" indent="0" algn="ctr" rtl="0">
              <a:spcBef>
                <a:spcPts val="0"/>
              </a:spcBef>
              <a:spcAft>
                <a:spcPts val="0"/>
              </a:spcAft>
              <a:buNone/>
            </a:pP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r>
              <a:rPr lang="en-GB">
                <a:solidFill>
                  <a:srgbClr val="000000"/>
                </a:solidFill>
                <a:latin typeface="Nunito Medium"/>
                <a:ea typeface="Nunito Medium"/>
                <a:cs typeface="Nunito Medium"/>
                <a:sym typeface="Nunito Medium"/>
              </a:rPr>
              <a:t>Junyu Jiang</a:t>
            </a: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r>
              <a:rPr lang="en-GB">
                <a:solidFill>
                  <a:srgbClr val="000000"/>
                </a:solidFill>
                <a:latin typeface="Nunito Medium"/>
                <a:ea typeface="Nunito Medium"/>
                <a:cs typeface="Nunito Medium"/>
                <a:sym typeface="Nunito Medium"/>
              </a:rPr>
              <a:t>Yijia Gao</a:t>
            </a: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r>
              <a:rPr lang="en-GB">
                <a:solidFill>
                  <a:srgbClr val="000000"/>
                </a:solidFill>
                <a:latin typeface="Nunito Medium"/>
                <a:ea typeface="Nunito Medium"/>
                <a:cs typeface="Nunito Medium"/>
                <a:sym typeface="Nunito Medium"/>
              </a:rPr>
              <a:t>Yinjie Meng</a:t>
            </a: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r>
              <a:rPr lang="en-GB">
                <a:solidFill>
                  <a:srgbClr val="000000"/>
                </a:solidFill>
                <a:latin typeface="Nunito Medium"/>
                <a:ea typeface="Nunito Medium"/>
                <a:cs typeface="Nunito Medium"/>
                <a:sym typeface="Nunito Medium"/>
              </a:rPr>
              <a:t>Zijie Zhao</a:t>
            </a: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r>
              <a:rPr lang="en-GB">
                <a:solidFill>
                  <a:srgbClr val="000000"/>
                </a:solidFill>
                <a:latin typeface="Nunito Medium"/>
                <a:ea typeface="Nunito Medium"/>
                <a:cs typeface="Nunito Medium"/>
                <a:sym typeface="Nunito Medium"/>
              </a:rPr>
              <a:t>Ren Li</a:t>
            </a:r>
            <a:endParaRPr>
              <a:solidFill>
                <a:srgbClr val="000000"/>
              </a:solidFill>
              <a:latin typeface="Nunito Medium"/>
              <a:ea typeface="Nunito Medium"/>
              <a:cs typeface="Nunito Medium"/>
              <a:sym typeface="Nunito Medium"/>
            </a:endParaRPr>
          </a:p>
          <a:p>
            <a:pPr marL="0" lvl="0" indent="0" algn="ctr" rtl="0">
              <a:spcBef>
                <a:spcPts val="0"/>
              </a:spcBef>
              <a:spcAft>
                <a:spcPts val="0"/>
              </a:spcAft>
              <a:buNone/>
            </a:pPr>
            <a:endParaRPr>
              <a:solidFill>
                <a:srgbClr val="000000"/>
              </a:solidFill>
              <a:latin typeface="Nunito Medium"/>
              <a:ea typeface="Nunito Medium"/>
              <a:cs typeface="Nunito Medium"/>
              <a:sym typeface="Nuni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271" name="Google Shape;271;p21"/>
          <p:cNvGrpSpPr/>
          <p:nvPr/>
        </p:nvGrpSpPr>
        <p:grpSpPr>
          <a:xfrm>
            <a:off x="323513" y="1986800"/>
            <a:ext cx="2952125" cy="1289700"/>
            <a:chOff x="323513" y="1986800"/>
            <a:chExt cx="2952125" cy="1289700"/>
          </a:xfrm>
        </p:grpSpPr>
        <p:sp>
          <p:nvSpPr>
            <p:cNvPr id="272" name="Google Shape;272;p21"/>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1600"/>
                </a:spcAft>
                <a:buNone/>
              </a:pPr>
              <a:r>
                <a:rPr lang="en-GB" sz="1200" b="1">
                  <a:latin typeface="Roboto"/>
                  <a:ea typeface="Roboto"/>
                  <a:cs typeface="Roboto"/>
                  <a:sym typeface="Roboto"/>
                </a:rPr>
                <a:t>Load Chatbot Assistant User Preferences into the Decision Maker Orion</a:t>
              </a:r>
              <a:r>
                <a:rPr lang="en-GB" sz="800">
                  <a:latin typeface="Roboto"/>
                  <a:ea typeface="Roboto"/>
                  <a:cs typeface="Roboto"/>
                  <a:sym typeface="Roboto"/>
                </a:rPr>
                <a:t>.</a:t>
              </a:r>
              <a:endParaRPr sz="800" b="1">
                <a:latin typeface="Roboto"/>
                <a:ea typeface="Roboto"/>
                <a:cs typeface="Roboto"/>
                <a:sym typeface="Roboto"/>
              </a:endParaRPr>
            </a:p>
          </p:txBody>
        </p:sp>
        <p:cxnSp>
          <p:nvCxnSpPr>
            <p:cNvPr id="273" name="Google Shape;273;p21"/>
            <p:cNvCxnSpPr/>
            <p:nvPr/>
          </p:nvCxnSpPr>
          <p:spPr>
            <a:xfrm rot="10800000">
              <a:off x="2642038" y="2647950"/>
              <a:ext cx="633600" cy="0"/>
            </a:xfrm>
            <a:prstGeom prst="straightConnector1">
              <a:avLst/>
            </a:prstGeom>
            <a:noFill/>
            <a:ln w="9525" cap="flat" cmpd="sng">
              <a:solidFill>
                <a:srgbClr val="249C90"/>
              </a:solidFill>
              <a:prstDash val="solid"/>
              <a:round/>
              <a:headEnd type="none" w="sm" len="sm"/>
              <a:tailEnd type="oval" w="med" len="med"/>
            </a:ln>
          </p:spPr>
        </p:cxnSp>
      </p:grpSp>
      <p:grpSp>
        <p:nvGrpSpPr>
          <p:cNvPr id="274" name="Google Shape;274;p21"/>
          <p:cNvGrpSpPr/>
          <p:nvPr/>
        </p:nvGrpSpPr>
        <p:grpSpPr>
          <a:xfrm>
            <a:off x="5209838" y="1060350"/>
            <a:ext cx="3610650" cy="1289700"/>
            <a:chOff x="5209838" y="1060350"/>
            <a:chExt cx="3610650" cy="1289700"/>
          </a:xfrm>
        </p:grpSpPr>
        <p:sp>
          <p:nvSpPr>
            <p:cNvPr id="275" name="Google Shape;275;p21"/>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200" b="1">
                  <a:latin typeface="Roboto"/>
                  <a:ea typeface="Roboto"/>
                  <a:cs typeface="Roboto"/>
                  <a:sym typeface="Roboto"/>
                </a:rPr>
                <a:t>Visualize Return Simulations</a:t>
              </a:r>
              <a:endParaRPr sz="800" b="1">
                <a:latin typeface="Roboto"/>
                <a:ea typeface="Roboto"/>
                <a:cs typeface="Roboto"/>
                <a:sym typeface="Roboto"/>
              </a:endParaRPr>
            </a:p>
          </p:txBody>
        </p:sp>
        <p:cxnSp>
          <p:nvCxnSpPr>
            <p:cNvPr id="276" name="Google Shape;276;p21"/>
            <p:cNvCxnSpPr/>
            <p:nvPr/>
          </p:nvCxnSpPr>
          <p:spPr>
            <a:xfrm>
              <a:off x="5209838" y="1705200"/>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277" name="Google Shape;277;p21"/>
          <p:cNvGrpSpPr/>
          <p:nvPr/>
        </p:nvGrpSpPr>
        <p:grpSpPr>
          <a:xfrm>
            <a:off x="5209838" y="3020450"/>
            <a:ext cx="3610650" cy="1289700"/>
            <a:chOff x="5209838" y="3020450"/>
            <a:chExt cx="3610650" cy="1289700"/>
          </a:xfrm>
        </p:grpSpPr>
        <p:sp>
          <p:nvSpPr>
            <p:cNvPr id="278" name="Google Shape;278;p21"/>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200" b="1">
                  <a:latin typeface="Roboto"/>
                  <a:ea typeface="Roboto"/>
                  <a:cs typeface="Roboto"/>
                  <a:sym typeface="Roboto"/>
                </a:rPr>
                <a:t>Decision Maker Orion Calculates the Best Investment Plan</a:t>
              </a:r>
              <a:endParaRPr sz="800" b="1">
                <a:latin typeface="Roboto"/>
                <a:ea typeface="Roboto"/>
                <a:cs typeface="Roboto"/>
                <a:sym typeface="Roboto"/>
              </a:endParaRPr>
            </a:p>
          </p:txBody>
        </p:sp>
        <p:cxnSp>
          <p:nvCxnSpPr>
            <p:cNvPr id="279" name="Google Shape;279;p21"/>
            <p:cNvCxnSpPr/>
            <p:nvPr/>
          </p:nvCxnSpPr>
          <p:spPr>
            <a:xfrm>
              <a:off x="5209838" y="3648300"/>
              <a:ext cx="1286700" cy="0"/>
            </a:xfrm>
            <a:prstGeom prst="straightConnector1">
              <a:avLst/>
            </a:prstGeom>
            <a:noFill/>
            <a:ln w="9525" cap="flat" cmpd="sng">
              <a:solidFill>
                <a:srgbClr val="1D7E74"/>
              </a:solidFill>
              <a:prstDash val="solid"/>
              <a:round/>
              <a:headEnd type="none" w="sm" len="sm"/>
              <a:tailEnd type="oval" w="med" len="med"/>
            </a:ln>
          </p:spPr>
        </p:cxnSp>
      </p:grpSp>
      <p:grpSp>
        <p:nvGrpSpPr>
          <p:cNvPr id="280" name="Google Shape;280;p21"/>
          <p:cNvGrpSpPr/>
          <p:nvPr/>
        </p:nvGrpSpPr>
        <p:grpSpPr>
          <a:xfrm>
            <a:off x="2662213" y="728463"/>
            <a:ext cx="3814835" cy="3790597"/>
            <a:chOff x="2662213" y="676344"/>
            <a:chExt cx="3814835" cy="3790597"/>
          </a:xfrm>
        </p:grpSpPr>
        <p:sp>
          <p:nvSpPr>
            <p:cNvPr id="281" name="Google Shape;281;p21"/>
            <p:cNvSpPr/>
            <p:nvPr/>
          </p:nvSpPr>
          <p:spPr>
            <a:xfrm rot="3600185">
              <a:off x="3169983" y="1184511"/>
              <a:ext cx="2774659" cy="2774659"/>
            </a:xfrm>
            <a:prstGeom prst="blockArc">
              <a:avLst>
                <a:gd name="adj1" fmla="val 12622480"/>
                <a:gd name="adj2" fmla="val 19781569"/>
                <a:gd name="adj3" fmla="val 20773"/>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rot="10800000">
              <a:off x="3183490" y="1163229"/>
              <a:ext cx="2774700" cy="2774700"/>
            </a:xfrm>
            <a:prstGeom prst="blockArc">
              <a:avLst>
                <a:gd name="adj1" fmla="val 12622480"/>
                <a:gd name="adj2" fmla="val 19662822"/>
                <a:gd name="adj3" fmla="val 20729"/>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rot="-3600185">
              <a:off x="3194618" y="1184114"/>
              <a:ext cx="2774659" cy="2774659"/>
            </a:xfrm>
            <a:prstGeom prst="blockArc">
              <a:avLst>
                <a:gd name="adj1" fmla="val 12622480"/>
                <a:gd name="adj2" fmla="val 19703271"/>
                <a:gd name="adj3" fmla="val 20851"/>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1"/>
            <p:cNvGrpSpPr/>
            <p:nvPr/>
          </p:nvGrpSpPr>
          <p:grpSpPr>
            <a:xfrm rot="-7200165">
              <a:off x="3337679" y="2826785"/>
              <a:ext cx="585011" cy="585536"/>
              <a:chOff x="1967628" y="812211"/>
              <a:chExt cx="588000" cy="588000"/>
            </a:xfrm>
          </p:grpSpPr>
          <p:sp>
            <p:nvSpPr>
              <p:cNvPr id="285" name="Google Shape;285;p21"/>
              <p:cNvSpPr/>
              <p:nvPr/>
            </p:nvSpPr>
            <p:spPr>
              <a:xfrm rot="39023">
                <a:off x="1970909" y="815492"/>
                <a:ext cx="581437" cy="58143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rot="10800000">
                <a:off x="1970875" y="815525"/>
                <a:ext cx="581400" cy="581400"/>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1"/>
            <p:cNvGrpSpPr/>
            <p:nvPr/>
          </p:nvGrpSpPr>
          <p:grpSpPr>
            <a:xfrm>
              <a:off x="4264097" y="1180331"/>
              <a:ext cx="585001" cy="585530"/>
              <a:chOff x="1970048" y="811613"/>
              <a:chExt cx="588000" cy="588000"/>
            </a:xfrm>
          </p:grpSpPr>
          <p:sp>
            <p:nvSpPr>
              <p:cNvPr id="288" name="Google Shape;288;p21"/>
              <p:cNvSpPr/>
              <p:nvPr/>
            </p:nvSpPr>
            <p:spPr>
              <a:xfrm rot="39023">
                <a:off x="1973329" y="814894"/>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rot="10800000">
                <a:off x="1973295" y="814927"/>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1"/>
            <p:cNvGrpSpPr/>
            <p:nvPr/>
          </p:nvGrpSpPr>
          <p:grpSpPr>
            <a:xfrm rot="7200165">
              <a:off x="5229930" y="2804716"/>
              <a:ext cx="585011" cy="585536"/>
              <a:chOff x="1977085" y="811649"/>
              <a:chExt cx="588000" cy="588000"/>
            </a:xfrm>
          </p:grpSpPr>
          <p:sp>
            <p:nvSpPr>
              <p:cNvPr id="291" name="Google Shape;291;p21"/>
              <p:cNvSpPr/>
              <p:nvPr/>
            </p:nvSpPr>
            <p:spPr>
              <a:xfrm rot="39023">
                <a:off x="1980366" y="814930"/>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rot="10800000">
                <a:off x="1980332" y="814963"/>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1"/>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294" name="Google Shape;294;p21"/>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295" name="Google Shape;295;p21"/>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sp>
        <p:nvSpPr>
          <p:cNvPr id="296" name="Google Shape;296;p21"/>
          <p:cNvSpPr txBox="1"/>
          <p:nvPr/>
        </p:nvSpPr>
        <p:spPr>
          <a:xfrm>
            <a:off x="655650" y="552450"/>
            <a:ext cx="4748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a:latin typeface="Calibri"/>
                <a:ea typeface="Calibri"/>
                <a:cs typeface="Calibri"/>
                <a:sym typeface="Calibri"/>
              </a:rPr>
              <a:t>How Decision Maker Orion Works</a:t>
            </a:r>
            <a:endParaRPr sz="2100" b="1">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2"/>
          <p:cNvSpPr txBox="1"/>
          <p:nvPr/>
        </p:nvSpPr>
        <p:spPr>
          <a:xfrm>
            <a:off x="975000" y="471200"/>
            <a:ext cx="4092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latin typeface="Calibri"/>
                <a:ea typeface="Calibri"/>
                <a:cs typeface="Calibri"/>
                <a:sym typeface="Calibri"/>
              </a:rPr>
              <a:t>        </a:t>
            </a:r>
            <a:r>
              <a:rPr lang="en-GB" sz="2000" b="1">
                <a:latin typeface="Calibri"/>
                <a:ea typeface="Calibri"/>
                <a:cs typeface="Calibri"/>
                <a:sym typeface="Calibri"/>
              </a:rPr>
              <a:t> Strategies Derivation</a:t>
            </a:r>
            <a:endParaRPr sz="2000" b="1">
              <a:latin typeface="Calibri"/>
              <a:ea typeface="Calibri"/>
              <a:cs typeface="Calibri"/>
              <a:sym typeface="Calibri"/>
            </a:endParaRPr>
          </a:p>
        </p:txBody>
      </p:sp>
      <p:pic>
        <p:nvPicPr>
          <p:cNvPr id="302" name="Google Shape;302;p22"/>
          <p:cNvPicPr preferRelativeResize="0"/>
          <p:nvPr/>
        </p:nvPicPr>
        <p:blipFill>
          <a:blip r:embed="rId3">
            <a:alphaModFix/>
          </a:blip>
          <a:stretch>
            <a:fillRect/>
          </a:stretch>
        </p:blipFill>
        <p:spPr>
          <a:xfrm>
            <a:off x="1788550" y="1040650"/>
            <a:ext cx="5258866" cy="3828201"/>
          </a:xfrm>
          <a:prstGeom prst="rect">
            <a:avLst/>
          </a:prstGeom>
          <a:noFill/>
          <a:ln>
            <a:noFill/>
          </a:ln>
        </p:spPr>
      </p:pic>
      <p:sp>
        <p:nvSpPr>
          <p:cNvPr id="303" name="Google Shape;303;p22"/>
          <p:cNvSpPr/>
          <p:nvPr/>
        </p:nvSpPr>
        <p:spPr>
          <a:xfrm>
            <a:off x="2328125" y="3278300"/>
            <a:ext cx="672300" cy="21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2446900" y="2803525"/>
            <a:ext cx="672300" cy="21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rot="-5400000">
            <a:off x="4969325" y="2678550"/>
            <a:ext cx="672300" cy="21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txBox="1"/>
          <p:nvPr/>
        </p:nvSpPr>
        <p:spPr>
          <a:xfrm>
            <a:off x="975000" y="2604925"/>
            <a:ext cx="140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Calibri"/>
                <a:ea typeface="Calibri"/>
                <a:cs typeface="Calibri"/>
                <a:sym typeface="Calibri"/>
              </a:rPr>
              <a:t>Medium Risk, Medium Return</a:t>
            </a:r>
            <a:endParaRPr>
              <a:solidFill>
                <a:srgbClr val="FF0000"/>
              </a:solidFill>
              <a:latin typeface="Calibri"/>
              <a:ea typeface="Calibri"/>
              <a:cs typeface="Calibri"/>
              <a:sym typeface="Calibri"/>
            </a:endParaRPr>
          </a:p>
        </p:txBody>
      </p:sp>
      <p:sp>
        <p:nvSpPr>
          <p:cNvPr id="307" name="Google Shape;307;p22"/>
          <p:cNvSpPr txBox="1"/>
          <p:nvPr/>
        </p:nvSpPr>
        <p:spPr>
          <a:xfrm>
            <a:off x="4874600" y="3220525"/>
            <a:ext cx="110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Calibri"/>
                <a:ea typeface="Calibri"/>
                <a:cs typeface="Calibri"/>
                <a:sym typeface="Calibri"/>
              </a:rPr>
              <a:t>High Risk, High Return</a:t>
            </a:r>
            <a:endParaRPr>
              <a:solidFill>
                <a:srgbClr val="FF0000"/>
              </a:solidFill>
              <a:latin typeface="Calibri"/>
              <a:ea typeface="Calibri"/>
              <a:cs typeface="Calibri"/>
              <a:sym typeface="Calibri"/>
            </a:endParaRPr>
          </a:p>
        </p:txBody>
      </p:sp>
      <p:sp>
        <p:nvSpPr>
          <p:cNvPr id="308" name="Google Shape;308;p22"/>
          <p:cNvSpPr txBox="1"/>
          <p:nvPr/>
        </p:nvSpPr>
        <p:spPr>
          <a:xfrm>
            <a:off x="1162025" y="3220525"/>
            <a:ext cx="116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0000"/>
                </a:solidFill>
                <a:latin typeface="Calibri"/>
                <a:ea typeface="Calibri"/>
                <a:cs typeface="Calibri"/>
                <a:sym typeface="Calibri"/>
              </a:rPr>
              <a:t>Low Risk, Low Return</a:t>
            </a:r>
            <a:endParaRPr>
              <a:solidFill>
                <a:srgbClr val="FF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962200" y="32840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Let’s see what the results are </a:t>
            </a:r>
            <a:endParaRPr/>
          </a:p>
          <a:p>
            <a:pPr marL="0" lvl="0" indent="0" algn="l" rtl="0">
              <a:spcBef>
                <a:spcPts val="0"/>
              </a:spcBef>
              <a:spcAft>
                <a:spcPts val="0"/>
              </a:spcAft>
              <a:buNone/>
            </a:pPr>
            <a:r>
              <a:rPr lang="en-GB"/>
              <a:t>for different Risk and Return Preferences! </a:t>
            </a:r>
            <a:endParaRPr/>
          </a:p>
        </p:txBody>
      </p:sp>
      <p:sp>
        <p:nvSpPr>
          <p:cNvPr id="314" name="Google Shape;314;p23"/>
          <p:cNvSpPr txBox="1">
            <a:spLocks noGrp="1"/>
          </p:cNvSpPr>
          <p:nvPr>
            <p:ph type="body" idx="1"/>
          </p:nvPr>
        </p:nvSpPr>
        <p:spPr>
          <a:xfrm>
            <a:off x="893950" y="421475"/>
            <a:ext cx="7505700" cy="31665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sz="3333" b="1">
                <a:latin typeface="Nunito"/>
                <a:ea typeface="Nunito"/>
                <a:cs typeface="Nunito"/>
                <a:sym typeface="Nunito"/>
              </a:rPr>
              <a:t>4. Result</a:t>
            </a:r>
            <a:endParaRPr sz="300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endParaRPr sz="300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GB" sz="2800">
                <a:solidFill>
                  <a:schemeClr val="lt1"/>
                </a:solidFill>
                <a:latin typeface="Nunito"/>
                <a:ea typeface="Nunito"/>
                <a:cs typeface="Nunito"/>
                <a:sym typeface="Nunito"/>
              </a:rPr>
              <a:t>We assume user inputs are: </a:t>
            </a:r>
            <a:endParaRPr sz="2800">
              <a:solidFill>
                <a:schemeClr val="lt1"/>
              </a:solidFill>
              <a:latin typeface="Nunito"/>
              <a:ea typeface="Nunito"/>
              <a:cs typeface="Nunito"/>
              <a:sym typeface="Nunito"/>
            </a:endParaRPr>
          </a:p>
          <a:p>
            <a:pPr marL="0" lvl="0" indent="0" algn="l" rtl="0">
              <a:lnSpc>
                <a:spcPct val="100000"/>
              </a:lnSpc>
              <a:spcBef>
                <a:spcPts val="0"/>
              </a:spcBef>
              <a:spcAft>
                <a:spcPts val="0"/>
              </a:spcAft>
              <a:buNone/>
            </a:pPr>
            <a:endParaRPr sz="2100">
              <a:solidFill>
                <a:srgbClr val="000000"/>
              </a:solidFill>
            </a:endParaRPr>
          </a:p>
          <a:p>
            <a:pPr marL="457200" lvl="0" indent="-349250" algn="l" rtl="0">
              <a:lnSpc>
                <a:spcPct val="100000"/>
              </a:lnSpc>
              <a:spcBef>
                <a:spcPts val="0"/>
              </a:spcBef>
              <a:spcAft>
                <a:spcPts val="0"/>
              </a:spcAft>
              <a:buClr>
                <a:srgbClr val="000000"/>
              </a:buClr>
              <a:buSzPts val="1900"/>
              <a:buFont typeface="Calibri"/>
              <a:buChar char="●"/>
            </a:pPr>
            <a:r>
              <a:rPr lang="en-GB" sz="1900">
                <a:solidFill>
                  <a:srgbClr val="000000"/>
                </a:solidFill>
              </a:rPr>
              <a:t>Initial cash = $10,000</a:t>
            </a:r>
            <a:endParaRPr sz="1900">
              <a:solidFill>
                <a:srgbClr val="000000"/>
              </a:solidFill>
            </a:endParaRPr>
          </a:p>
          <a:p>
            <a:pPr marL="457200" lvl="0" indent="-349250" algn="l" rtl="0">
              <a:lnSpc>
                <a:spcPct val="100000"/>
              </a:lnSpc>
              <a:spcBef>
                <a:spcPts val="0"/>
              </a:spcBef>
              <a:spcAft>
                <a:spcPts val="0"/>
              </a:spcAft>
              <a:buClr>
                <a:srgbClr val="000000"/>
              </a:buClr>
              <a:buSzPts val="1900"/>
              <a:buFont typeface="Calibri"/>
              <a:buChar char="●"/>
            </a:pPr>
            <a:r>
              <a:rPr lang="en-GB" sz="1900">
                <a:solidFill>
                  <a:srgbClr val="000000"/>
                </a:solidFill>
              </a:rPr>
              <a:t>Holding period = 50 days</a:t>
            </a:r>
            <a:endParaRPr sz="1900">
              <a:solidFill>
                <a:srgbClr val="000000"/>
              </a:solidFill>
            </a:endParaRPr>
          </a:p>
          <a:p>
            <a:pPr marL="457200" lvl="0" indent="-349250" algn="l" rtl="0">
              <a:lnSpc>
                <a:spcPct val="100000"/>
              </a:lnSpc>
              <a:spcBef>
                <a:spcPts val="0"/>
              </a:spcBef>
              <a:spcAft>
                <a:spcPts val="0"/>
              </a:spcAft>
              <a:buClr>
                <a:srgbClr val="000000"/>
              </a:buClr>
              <a:buSzPts val="1900"/>
              <a:buFont typeface="Calibri"/>
              <a:buChar char="●"/>
            </a:pPr>
            <a:r>
              <a:rPr lang="en-GB" sz="1900">
                <a:solidFill>
                  <a:srgbClr val="000000"/>
                </a:solidFill>
              </a:rPr>
              <a:t>Asset recommendations</a:t>
            </a:r>
            <a:endParaRPr sz="1900">
              <a:solidFill>
                <a:srgbClr val="000000"/>
              </a:solidFill>
            </a:endParaRPr>
          </a:p>
          <a:p>
            <a:pPr marL="914400" lvl="1" indent="-349250" algn="l" rtl="0">
              <a:lnSpc>
                <a:spcPct val="100000"/>
              </a:lnSpc>
              <a:spcBef>
                <a:spcPts val="0"/>
              </a:spcBef>
              <a:spcAft>
                <a:spcPts val="0"/>
              </a:spcAft>
              <a:buClr>
                <a:srgbClr val="000000"/>
              </a:buClr>
              <a:buSzPts val="1900"/>
              <a:buFont typeface="Arial"/>
              <a:buChar char="○"/>
            </a:pPr>
            <a:r>
              <a:rPr lang="en-GB" sz="1900">
                <a:solidFill>
                  <a:srgbClr val="000000"/>
                </a:solidFill>
              </a:rPr>
              <a:t>SPY, VTV, VUG, GOVT, EEMV, CBOE, QQQ</a:t>
            </a:r>
            <a:endParaRPr sz="19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4"/>
          <p:cNvPicPr preferRelativeResize="0"/>
          <p:nvPr/>
        </p:nvPicPr>
        <p:blipFill rotWithShape="1">
          <a:blip r:embed="rId3">
            <a:alphaModFix/>
          </a:blip>
          <a:srcRect l="5033" t="20559"/>
          <a:stretch/>
        </p:blipFill>
        <p:spPr>
          <a:xfrm>
            <a:off x="5679900" y="3049350"/>
            <a:ext cx="2403300" cy="1340250"/>
          </a:xfrm>
          <a:prstGeom prst="rect">
            <a:avLst/>
          </a:prstGeom>
          <a:noFill/>
          <a:ln>
            <a:noFill/>
          </a:ln>
        </p:spPr>
      </p:pic>
      <p:sp>
        <p:nvSpPr>
          <p:cNvPr id="320" name="Google Shape;320;p24"/>
          <p:cNvSpPr txBox="1"/>
          <p:nvPr/>
        </p:nvSpPr>
        <p:spPr>
          <a:xfrm>
            <a:off x="579575" y="407350"/>
            <a:ext cx="4773600" cy="89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3333" b="1">
                <a:solidFill>
                  <a:schemeClr val="dk2"/>
                </a:solidFill>
                <a:latin typeface="Nunito"/>
                <a:ea typeface="Nunito"/>
                <a:cs typeface="Nunito"/>
                <a:sym typeface="Nunito"/>
              </a:rPr>
              <a:t>Results</a:t>
            </a:r>
            <a:endParaRPr sz="300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GB" sz="1300">
                <a:solidFill>
                  <a:schemeClr val="lt1"/>
                </a:solidFill>
                <a:latin typeface="Nunito"/>
                <a:ea typeface="Nunito"/>
                <a:cs typeface="Nunito"/>
                <a:sym typeface="Nunito"/>
              </a:rPr>
              <a:t>Use Case 1: Low Risk, Low Return Preference</a:t>
            </a:r>
            <a:endParaRPr sz="1300">
              <a:solidFill>
                <a:schemeClr val="lt1"/>
              </a:solidFill>
              <a:latin typeface="Nunito"/>
              <a:ea typeface="Nunito"/>
              <a:cs typeface="Nunito"/>
              <a:sym typeface="Nunito"/>
            </a:endParaRPr>
          </a:p>
        </p:txBody>
      </p:sp>
      <p:sp>
        <p:nvSpPr>
          <p:cNvPr id="321" name="Google Shape;321;p24"/>
          <p:cNvSpPr txBox="1"/>
          <p:nvPr/>
        </p:nvSpPr>
        <p:spPr>
          <a:xfrm>
            <a:off x="4113750" y="253150"/>
            <a:ext cx="2872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Nunito"/>
                <a:ea typeface="Nunito"/>
                <a:cs typeface="Nunito"/>
                <a:sym typeface="Nunito"/>
              </a:rPr>
              <a:t>We assume user </a:t>
            </a:r>
            <a:r>
              <a:rPr lang="en-GB" sz="1300" b="1">
                <a:solidFill>
                  <a:schemeClr val="lt1"/>
                </a:solidFill>
                <a:latin typeface="Nunito"/>
                <a:ea typeface="Nunito"/>
                <a:cs typeface="Nunito"/>
                <a:sym typeface="Nunito"/>
              </a:rPr>
              <a:t>inputs </a:t>
            </a:r>
            <a:r>
              <a:rPr lang="en-GB" sz="1300">
                <a:solidFill>
                  <a:schemeClr val="lt1"/>
                </a:solidFill>
                <a:latin typeface="Nunito"/>
                <a:ea typeface="Nunito"/>
                <a:cs typeface="Nunito"/>
                <a:sym typeface="Nunito"/>
              </a:rPr>
              <a:t>are: </a:t>
            </a:r>
            <a:endParaRPr>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initial cash = $10,000</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holding period = 50 days</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needs for asset recommendation</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Prefers low risk and low return</a:t>
            </a:r>
            <a:endParaRPr sz="1300">
              <a:latin typeface="Calibri"/>
              <a:ea typeface="Calibri"/>
              <a:cs typeface="Calibri"/>
              <a:sym typeface="Calibri"/>
            </a:endParaRPr>
          </a:p>
        </p:txBody>
      </p:sp>
      <p:sp>
        <p:nvSpPr>
          <p:cNvPr id="322" name="Google Shape;322;p24"/>
          <p:cNvSpPr txBox="1"/>
          <p:nvPr/>
        </p:nvSpPr>
        <p:spPr>
          <a:xfrm>
            <a:off x="6132854" y="1453750"/>
            <a:ext cx="26112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chemeClr val="lt1"/>
                </a:solidFill>
                <a:latin typeface="Nunito"/>
                <a:ea typeface="Nunito"/>
                <a:cs typeface="Nunito"/>
                <a:sym typeface="Nunito"/>
              </a:rPr>
              <a:t>Outputs</a:t>
            </a:r>
            <a:r>
              <a:rPr lang="en-GB" sz="1300">
                <a:solidFill>
                  <a:schemeClr val="lt1"/>
                </a:solidFill>
                <a:latin typeface="Nunito"/>
                <a:ea typeface="Nunito"/>
                <a:cs typeface="Nunito"/>
                <a:sym typeface="Nunito"/>
              </a:rPr>
              <a:t>: Cash Allocation </a:t>
            </a:r>
            <a:endParaRPr sz="13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$8431.7 in VUG</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$1215 in CBOE</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$248.98 in VTV</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$104.32 in SPY</a:t>
            </a:r>
            <a:endParaRPr sz="1300">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pic>
        <p:nvPicPr>
          <p:cNvPr id="323" name="Google Shape;323;p24"/>
          <p:cNvPicPr preferRelativeResize="0"/>
          <p:nvPr/>
        </p:nvPicPr>
        <p:blipFill>
          <a:blip r:embed="rId4">
            <a:alphaModFix/>
          </a:blip>
          <a:stretch>
            <a:fillRect/>
          </a:stretch>
        </p:blipFill>
        <p:spPr>
          <a:xfrm>
            <a:off x="539025" y="1379225"/>
            <a:ext cx="4891634" cy="3384950"/>
          </a:xfrm>
          <a:prstGeom prst="rect">
            <a:avLst/>
          </a:prstGeom>
          <a:noFill/>
          <a:ln>
            <a:noFill/>
          </a:ln>
        </p:spPr>
      </p:pic>
      <p:sp>
        <p:nvSpPr>
          <p:cNvPr id="324" name="Google Shape;324;p24"/>
          <p:cNvSpPr/>
          <p:nvPr/>
        </p:nvSpPr>
        <p:spPr>
          <a:xfrm>
            <a:off x="5782075" y="3180275"/>
            <a:ext cx="2403300" cy="1683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5751850" y="3760075"/>
            <a:ext cx="2403300" cy="6294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25"/>
          <p:cNvPicPr preferRelativeResize="0"/>
          <p:nvPr/>
        </p:nvPicPr>
        <p:blipFill rotWithShape="1">
          <a:blip r:embed="rId3">
            <a:alphaModFix/>
          </a:blip>
          <a:srcRect l="4861" t="18546"/>
          <a:stretch/>
        </p:blipFill>
        <p:spPr>
          <a:xfrm>
            <a:off x="5823500" y="2856775"/>
            <a:ext cx="2403300" cy="1273725"/>
          </a:xfrm>
          <a:prstGeom prst="rect">
            <a:avLst/>
          </a:prstGeom>
          <a:noFill/>
          <a:ln>
            <a:noFill/>
          </a:ln>
        </p:spPr>
      </p:pic>
      <p:sp>
        <p:nvSpPr>
          <p:cNvPr id="331" name="Google Shape;331;p25"/>
          <p:cNvSpPr txBox="1"/>
          <p:nvPr/>
        </p:nvSpPr>
        <p:spPr>
          <a:xfrm>
            <a:off x="4450400" y="262500"/>
            <a:ext cx="3646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Nunito"/>
                <a:ea typeface="Nunito"/>
                <a:cs typeface="Nunito"/>
                <a:sym typeface="Nunito"/>
              </a:rPr>
              <a:t>We assume user </a:t>
            </a:r>
            <a:r>
              <a:rPr lang="en-GB" sz="1300" b="1">
                <a:solidFill>
                  <a:schemeClr val="lt1"/>
                </a:solidFill>
                <a:latin typeface="Nunito"/>
                <a:ea typeface="Nunito"/>
                <a:cs typeface="Nunito"/>
                <a:sym typeface="Nunito"/>
              </a:rPr>
              <a:t>inputs </a:t>
            </a:r>
            <a:r>
              <a:rPr lang="en-GB" sz="1300">
                <a:solidFill>
                  <a:schemeClr val="lt1"/>
                </a:solidFill>
                <a:latin typeface="Nunito"/>
                <a:ea typeface="Nunito"/>
                <a:cs typeface="Nunito"/>
                <a:sym typeface="Nunito"/>
              </a:rPr>
              <a:t>are: </a:t>
            </a:r>
            <a:endParaRPr>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initial cash = $10,000</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holding period = 50 days</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needs for asset recommendation</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Prefers medium risk and medium return</a:t>
            </a:r>
            <a:endParaRPr sz="1300">
              <a:latin typeface="Calibri"/>
              <a:ea typeface="Calibri"/>
              <a:cs typeface="Calibri"/>
              <a:sym typeface="Calibri"/>
            </a:endParaRPr>
          </a:p>
        </p:txBody>
      </p:sp>
      <p:sp>
        <p:nvSpPr>
          <p:cNvPr id="332" name="Google Shape;332;p25"/>
          <p:cNvSpPr txBox="1"/>
          <p:nvPr/>
        </p:nvSpPr>
        <p:spPr>
          <a:xfrm>
            <a:off x="6132852" y="1453750"/>
            <a:ext cx="22653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chemeClr val="lt1"/>
                </a:solidFill>
                <a:latin typeface="Nunito"/>
                <a:ea typeface="Nunito"/>
                <a:cs typeface="Nunito"/>
                <a:sym typeface="Nunito"/>
              </a:rPr>
              <a:t>Outputs</a:t>
            </a:r>
            <a:r>
              <a:rPr lang="en-GB" sz="1300">
                <a:solidFill>
                  <a:schemeClr val="lt1"/>
                </a:solidFill>
                <a:latin typeface="Nunito"/>
                <a:ea typeface="Nunito"/>
                <a:cs typeface="Nunito"/>
                <a:sym typeface="Nunito"/>
              </a:rPr>
              <a:t>: Cash Allocation </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$7915.21 in CBOE</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$2084.79 in GOVT</a:t>
            </a:r>
            <a:endParaRPr sz="1300">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pic>
        <p:nvPicPr>
          <p:cNvPr id="333" name="Google Shape;333;p25"/>
          <p:cNvPicPr preferRelativeResize="0"/>
          <p:nvPr/>
        </p:nvPicPr>
        <p:blipFill>
          <a:blip r:embed="rId4">
            <a:alphaModFix/>
          </a:blip>
          <a:stretch>
            <a:fillRect/>
          </a:stretch>
        </p:blipFill>
        <p:spPr>
          <a:xfrm>
            <a:off x="539000" y="1453750"/>
            <a:ext cx="5037354" cy="3375600"/>
          </a:xfrm>
          <a:prstGeom prst="rect">
            <a:avLst/>
          </a:prstGeom>
          <a:noFill/>
          <a:ln>
            <a:noFill/>
          </a:ln>
        </p:spPr>
      </p:pic>
      <p:sp>
        <p:nvSpPr>
          <p:cNvPr id="334" name="Google Shape;334;p25"/>
          <p:cNvSpPr txBox="1"/>
          <p:nvPr/>
        </p:nvSpPr>
        <p:spPr>
          <a:xfrm>
            <a:off x="503375" y="407350"/>
            <a:ext cx="4773600" cy="89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333" b="1">
                <a:solidFill>
                  <a:schemeClr val="dk2"/>
                </a:solidFill>
                <a:latin typeface="Nunito"/>
                <a:ea typeface="Nunito"/>
                <a:cs typeface="Nunito"/>
                <a:sym typeface="Nunito"/>
              </a:rPr>
              <a:t>Results</a:t>
            </a:r>
            <a:endParaRPr sz="300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GB" sz="1300">
                <a:solidFill>
                  <a:schemeClr val="lt1"/>
                </a:solidFill>
                <a:latin typeface="Nunito"/>
                <a:ea typeface="Nunito"/>
                <a:cs typeface="Nunito"/>
                <a:sym typeface="Nunito"/>
              </a:rPr>
              <a:t>Use Case 2: Medium Risk, Medium Return Preference</a:t>
            </a:r>
            <a:endParaRPr sz="1300">
              <a:solidFill>
                <a:schemeClr val="lt1"/>
              </a:solidFill>
              <a:latin typeface="Nunito"/>
              <a:ea typeface="Nunito"/>
              <a:cs typeface="Nunito"/>
              <a:sym typeface="Nunito"/>
            </a:endParaRPr>
          </a:p>
        </p:txBody>
      </p:sp>
      <p:sp>
        <p:nvSpPr>
          <p:cNvPr id="335" name="Google Shape;335;p25"/>
          <p:cNvSpPr/>
          <p:nvPr/>
        </p:nvSpPr>
        <p:spPr>
          <a:xfrm>
            <a:off x="5904250" y="2989075"/>
            <a:ext cx="2403300" cy="1683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5904250" y="3547300"/>
            <a:ext cx="2403300" cy="5832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p:nvPr/>
        </p:nvSpPr>
        <p:spPr>
          <a:xfrm>
            <a:off x="4450400" y="262500"/>
            <a:ext cx="36462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Nunito"/>
                <a:ea typeface="Nunito"/>
                <a:cs typeface="Nunito"/>
                <a:sym typeface="Nunito"/>
              </a:rPr>
              <a:t>We assume user </a:t>
            </a:r>
            <a:r>
              <a:rPr lang="en-GB" sz="1300" b="1">
                <a:solidFill>
                  <a:schemeClr val="lt1"/>
                </a:solidFill>
                <a:latin typeface="Nunito"/>
                <a:ea typeface="Nunito"/>
                <a:cs typeface="Nunito"/>
                <a:sym typeface="Nunito"/>
              </a:rPr>
              <a:t>inputs </a:t>
            </a:r>
            <a:r>
              <a:rPr lang="en-GB" sz="1300">
                <a:solidFill>
                  <a:schemeClr val="lt1"/>
                </a:solidFill>
                <a:latin typeface="Nunito"/>
                <a:ea typeface="Nunito"/>
                <a:cs typeface="Nunito"/>
                <a:sym typeface="Nunito"/>
              </a:rPr>
              <a:t>are: </a:t>
            </a:r>
            <a:endParaRPr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initial cash = $10,000</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holding period = 50 days</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needs for asset recommendation</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Prefers medium risk and medium return</a:t>
            </a:r>
            <a:endParaRPr sz="1300">
              <a:latin typeface="Calibri"/>
              <a:ea typeface="Calibri"/>
              <a:cs typeface="Calibri"/>
              <a:sym typeface="Calibri"/>
            </a:endParaRPr>
          </a:p>
        </p:txBody>
      </p:sp>
      <p:sp>
        <p:nvSpPr>
          <p:cNvPr id="342" name="Google Shape;342;p26"/>
          <p:cNvSpPr txBox="1"/>
          <p:nvPr/>
        </p:nvSpPr>
        <p:spPr>
          <a:xfrm>
            <a:off x="6132927" y="1692113"/>
            <a:ext cx="23220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chemeClr val="lt1"/>
                </a:solidFill>
                <a:latin typeface="Nunito"/>
                <a:ea typeface="Nunito"/>
                <a:cs typeface="Nunito"/>
                <a:sym typeface="Nunito"/>
              </a:rPr>
              <a:t>Outputs</a:t>
            </a:r>
            <a:r>
              <a:rPr lang="en-GB" sz="1300">
                <a:solidFill>
                  <a:schemeClr val="lt1"/>
                </a:solidFill>
                <a:latin typeface="Nunito"/>
                <a:ea typeface="Nunito"/>
                <a:cs typeface="Nunito"/>
                <a:sym typeface="Nunito"/>
              </a:rPr>
              <a:t>: Cash Allocation </a:t>
            </a:r>
            <a:endParaRPr sz="1300">
              <a:solidFill>
                <a:schemeClr val="lt1"/>
              </a:solidFill>
              <a:latin typeface="Nunito"/>
              <a:ea typeface="Nunito"/>
              <a:cs typeface="Nunito"/>
              <a:sym typeface="Nunito"/>
            </a:endParaRPr>
          </a:p>
          <a:p>
            <a:pPr marL="457200" lvl="0" indent="-311150" algn="l" rtl="0">
              <a:spcBef>
                <a:spcPts val="0"/>
              </a:spcBef>
              <a:spcAft>
                <a:spcPts val="0"/>
              </a:spcAft>
              <a:buSzPts val="1300"/>
              <a:buFont typeface="Calibri"/>
              <a:buChar char="-"/>
            </a:pPr>
            <a:r>
              <a:rPr lang="en-GB" sz="1300">
                <a:latin typeface="Calibri"/>
                <a:ea typeface="Calibri"/>
                <a:cs typeface="Calibri"/>
                <a:sym typeface="Calibri"/>
              </a:rPr>
              <a:t>$10,000 in GOVT</a:t>
            </a:r>
            <a:endParaRPr sz="1300">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pic>
        <p:nvPicPr>
          <p:cNvPr id="343" name="Google Shape;343;p26"/>
          <p:cNvPicPr preferRelativeResize="0"/>
          <p:nvPr/>
        </p:nvPicPr>
        <p:blipFill>
          <a:blip r:embed="rId3">
            <a:alphaModFix/>
          </a:blip>
          <a:stretch>
            <a:fillRect/>
          </a:stretch>
        </p:blipFill>
        <p:spPr>
          <a:xfrm>
            <a:off x="544150" y="1463100"/>
            <a:ext cx="4961417" cy="3375599"/>
          </a:xfrm>
          <a:prstGeom prst="rect">
            <a:avLst/>
          </a:prstGeom>
          <a:noFill/>
          <a:ln>
            <a:noFill/>
          </a:ln>
        </p:spPr>
      </p:pic>
      <p:pic>
        <p:nvPicPr>
          <p:cNvPr id="344" name="Google Shape;344;p26"/>
          <p:cNvPicPr preferRelativeResize="0"/>
          <p:nvPr/>
        </p:nvPicPr>
        <p:blipFill rotWithShape="1">
          <a:blip r:embed="rId4">
            <a:alphaModFix/>
          </a:blip>
          <a:srcRect l="4543" t="17457"/>
          <a:stretch/>
        </p:blipFill>
        <p:spPr>
          <a:xfrm>
            <a:off x="5823025" y="2993225"/>
            <a:ext cx="2403300" cy="1284525"/>
          </a:xfrm>
          <a:prstGeom prst="rect">
            <a:avLst/>
          </a:prstGeom>
          <a:noFill/>
          <a:ln>
            <a:noFill/>
          </a:ln>
        </p:spPr>
      </p:pic>
      <p:sp>
        <p:nvSpPr>
          <p:cNvPr id="345" name="Google Shape;345;p26"/>
          <p:cNvSpPr txBox="1"/>
          <p:nvPr/>
        </p:nvSpPr>
        <p:spPr>
          <a:xfrm>
            <a:off x="503375" y="407350"/>
            <a:ext cx="4773600" cy="89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333" b="1">
                <a:solidFill>
                  <a:schemeClr val="dk2"/>
                </a:solidFill>
                <a:latin typeface="Nunito"/>
                <a:ea typeface="Nunito"/>
                <a:cs typeface="Nunito"/>
                <a:sym typeface="Nunito"/>
              </a:rPr>
              <a:t>Results</a:t>
            </a:r>
            <a:endParaRPr sz="3000">
              <a:solidFill>
                <a:schemeClr val="lt1"/>
              </a:solidFill>
              <a:latin typeface="Nunito"/>
              <a:ea typeface="Nunito"/>
              <a:cs typeface="Nunito"/>
              <a:sym typeface="Nunito"/>
            </a:endParaRPr>
          </a:p>
          <a:p>
            <a:pPr marL="0" marR="0" lvl="0" indent="0" algn="l" rtl="0">
              <a:lnSpc>
                <a:spcPct val="100000"/>
              </a:lnSpc>
              <a:spcBef>
                <a:spcPts val="0"/>
              </a:spcBef>
              <a:spcAft>
                <a:spcPts val="0"/>
              </a:spcAft>
              <a:buNone/>
            </a:pPr>
            <a:r>
              <a:rPr lang="en-GB" sz="1300">
                <a:solidFill>
                  <a:schemeClr val="lt1"/>
                </a:solidFill>
                <a:latin typeface="Nunito"/>
                <a:ea typeface="Nunito"/>
                <a:cs typeface="Nunito"/>
                <a:sym typeface="Nunito"/>
              </a:rPr>
              <a:t>Use Case 3: High Risk, High Return Preference</a:t>
            </a:r>
            <a:endParaRPr sz="1300">
              <a:solidFill>
                <a:schemeClr val="lt1"/>
              </a:solidFill>
              <a:latin typeface="Nunito"/>
              <a:ea typeface="Nunito"/>
              <a:cs typeface="Nunito"/>
              <a:sym typeface="Nunito"/>
            </a:endParaRPr>
          </a:p>
        </p:txBody>
      </p:sp>
      <p:sp>
        <p:nvSpPr>
          <p:cNvPr id="346" name="Google Shape;346;p26"/>
          <p:cNvSpPr/>
          <p:nvPr/>
        </p:nvSpPr>
        <p:spPr>
          <a:xfrm>
            <a:off x="5904325" y="3122775"/>
            <a:ext cx="2403300" cy="1683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6"/>
          <p:cNvSpPr/>
          <p:nvPr/>
        </p:nvSpPr>
        <p:spPr>
          <a:xfrm>
            <a:off x="5904325" y="3694625"/>
            <a:ext cx="2403300" cy="5832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27"/>
          <p:cNvGrpSpPr/>
          <p:nvPr/>
        </p:nvGrpSpPr>
        <p:grpSpPr>
          <a:xfrm>
            <a:off x="753551" y="726244"/>
            <a:ext cx="2174296" cy="3691027"/>
            <a:chOff x="9057042" y="-1496480"/>
            <a:chExt cx="1724126" cy="2926831"/>
          </a:xfrm>
        </p:grpSpPr>
        <p:sp>
          <p:nvSpPr>
            <p:cNvPr id="353" name="Google Shape;353;p27"/>
            <p:cNvSpPr/>
            <p:nvPr/>
          </p:nvSpPr>
          <p:spPr>
            <a:xfrm>
              <a:off x="10243002" y="-44533"/>
              <a:ext cx="195827" cy="176904"/>
            </a:xfrm>
            <a:custGeom>
              <a:avLst/>
              <a:gdLst/>
              <a:ahLst/>
              <a:cxnLst/>
              <a:rect l="l" t="t" r="r" b="b"/>
              <a:pathLst>
                <a:path w="9169" h="8283" extrusionOk="0">
                  <a:moveTo>
                    <a:pt x="6525" y="1"/>
                  </a:moveTo>
                  <a:lnTo>
                    <a:pt x="922" y="2088"/>
                  </a:lnTo>
                  <a:lnTo>
                    <a:pt x="1922" y="4428"/>
                  </a:lnTo>
                  <a:lnTo>
                    <a:pt x="1362" y="3996"/>
                  </a:lnTo>
                  <a:cubicBezTo>
                    <a:pt x="1238" y="3898"/>
                    <a:pt x="1086" y="3846"/>
                    <a:pt x="929" y="3846"/>
                  </a:cubicBezTo>
                  <a:cubicBezTo>
                    <a:pt x="917" y="3846"/>
                    <a:pt x="905" y="3846"/>
                    <a:pt x="892" y="3847"/>
                  </a:cubicBezTo>
                  <a:cubicBezTo>
                    <a:pt x="323" y="3881"/>
                    <a:pt x="0" y="4446"/>
                    <a:pt x="253" y="4970"/>
                  </a:cubicBezTo>
                  <a:lnTo>
                    <a:pt x="981" y="6484"/>
                  </a:lnTo>
                  <a:cubicBezTo>
                    <a:pt x="1326" y="7202"/>
                    <a:pt x="2019" y="7727"/>
                    <a:pt x="2808" y="7867"/>
                  </a:cubicBezTo>
                  <a:lnTo>
                    <a:pt x="4927" y="8242"/>
                  </a:lnTo>
                  <a:cubicBezTo>
                    <a:pt x="5081" y="8269"/>
                    <a:pt x="5234" y="8283"/>
                    <a:pt x="5384" y="8283"/>
                  </a:cubicBezTo>
                  <a:cubicBezTo>
                    <a:pt x="6140" y="8283"/>
                    <a:pt x="6834" y="7948"/>
                    <a:pt x="7256" y="7358"/>
                  </a:cubicBezTo>
                  <a:lnTo>
                    <a:pt x="8710" y="5326"/>
                  </a:lnTo>
                  <a:cubicBezTo>
                    <a:pt x="9099" y="4784"/>
                    <a:pt x="9168" y="4065"/>
                    <a:pt x="8895" y="3406"/>
                  </a:cubicBezTo>
                  <a:lnTo>
                    <a:pt x="6525"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7"/>
            <p:cNvSpPr/>
            <p:nvPr/>
          </p:nvSpPr>
          <p:spPr>
            <a:xfrm>
              <a:off x="10053348" y="243195"/>
              <a:ext cx="524263" cy="600936"/>
            </a:xfrm>
            <a:custGeom>
              <a:avLst/>
              <a:gdLst/>
              <a:ahLst/>
              <a:cxnLst/>
              <a:rect l="l" t="t" r="r" b="b"/>
              <a:pathLst>
                <a:path w="24547" h="28137" extrusionOk="0">
                  <a:moveTo>
                    <a:pt x="2434" y="0"/>
                  </a:moveTo>
                  <a:lnTo>
                    <a:pt x="1" y="27595"/>
                  </a:lnTo>
                  <a:lnTo>
                    <a:pt x="24547" y="28137"/>
                  </a:lnTo>
                  <a:lnTo>
                    <a:pt x="23840" y="1200"/>
                  </a:lnTo>
                  <a:lnTo>
                    <a:pt x="2434" y="0"/>
                  </a:ln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7"/>
            <p:cNvSpPr/>
            <p:nvPr/>
          </p:nvSpPr>
          <p:spPr>
            <a:xfrm>
              <a:off x="9948482" y="234994"/>
              <a:ext cx="156871" cy="597561"/>
            </a:xfrm>
            <a:custGeom>
              <a:avLst/>
              <a:gdLst/>
              <a:ahLst/>
              <a:cxnLst/>
              <a:rect l="l" t="t" r="r" b="b"/>
              <a:pathLst>
                <a:path w="7345" h="27979" extrusionOk="0">
                  <a:moveTo>
                    <a:pt x="2818" y="0"/>
                  </a:moveTo>
                  <a:lnTo>
                    <a:pt x="1" y="27671"/>
                  </a:lnTo>
                  <a:lnTo>
                    <a:pt x="4911" y="27979"/>
                  </a:lnTo>
                  <a:lnTo>
                    <a:pt x="7344" y="384"/>
                  </a:lnTo>
                  <a:lnTo>
                    <a:pt x="2818" y="0"/>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7"/>
            <p:cNvSpPr/>
            <p:nvPr/>
          </p:nvSpPr>
          <p:spPr>
            <a:xfrm>
              <a:off x="10204858" y="22807"/>
              <a:ext cx="205886" cy="308445"/>
            </a:xfrm>
            <a:custGeom>
              <a:avLst/>
              <a:gdLst/>
              <a:ahLst/>
              <a:cxnLst/>
              <a:rect l="l" t="t" r="r" b="b"/>
              <a:pathLst>
                <a:path w="9640" h="14442" extrusionOk="0">
                  <a:moveTo>
                    <a:pt x="4377" y="0"/>
                  </a:moveTo>
                  <a:cubicBezTo>
                    <a:pt x="2558" y="0"/>
                    <a:pt x="1004" y="1392"/>
                    <a:pt x="845" y="3244"/>
                  </a:cubicBezTo>
                  <a:lnTo>
                    <a:pt x="9" y="13599"/>
                  </a:lnTo>
                  <a:cubicBezTo>
                    <a:pt x="0" y="13721"/>
                    <a:pt x="90" y="13828"/>
                    <a:pt x="210" y="13837"/>
                  </a:cubicBezTo>
                  <a:cubicBezTo>
                    <a:pt x="217" y="13837"/>
                    <a:pt x="223" y="13837"/>
                    <a:pt x="229" y="13837"/>
                  </a:cubicBezTo>
                  <a:cubicBezTo>
                    <a:pt x="343" y="13837"/>
                    <a:pt x="439" y="13751"/>
                    <a:pt x="447" y="13635"/>
                  </a:cubicBezTo>
                  <a:lnTo>
                    <a:pt x="1284" y="3280"/>
                  </a:lnTo>
                  <a:cubicBezTo>
                    <a:pt x="1424" y="1659"/>
                    <a:pt x="2784" y="441"/>
                    <a:pt x="4376" y="441"/>
                  </a:cubicBezTo>
                  <a:cubicBezTo>
                    <a:pt x="4481" y="441"/>
                    <a:pt x="4586" y="446"/>
                    <a:pt x="4693" y="457"/>
                  </a:cubicBezTo>
                  <a:lnTo>
                    <a:pt x="6848" y="674"/>
                  </a:lnTo>
                  <a:cubicBezTo>
                    <a:pt x="8075" y="797"/>
                    <a:pt x="9013" y="1824"/>
                    <a:pt x="9024" y="3057"/>
                  </a:cubicBezTo>
                  <a:lnTo>
                    <a:pt x="9198" y="14225"/>
                  </a:lnTo>
                  <a:cubicBezTo>
                    <a:pt x="9199" y="14346"/>
                    <a:pt x="9297" y="14442"/>
                    <a:pt x="9417" y="14442"/>
                  </a:cubicBezTo>
                  <a:lnTo>
                    <a:pt x="9420" y="14442"/>
                  </a:lnTo>
                  <a:cubicBezTo>
                    <a:pt x="9541" y="14440"/>
                    <a:pt x="9639" y="14339"/>
                    <a:pt x="9638" y="14218"/>
                  </a:cubicBezTo>
                  <a:lnTo>
                    <a:pt x="9463" y="3051"/>
                  </a:lnTo>
                  <a:cubicBezTo>
                    <a:pt x="9450" y="1595"/>
                    <a:pt x="8342" y="382"/>
                    <a:pt x="6893" y="236"/>
                  </a:cubicBezTo>
                  <a:lnTo>
                    <a:pt x="4738" y="18"/>
                  </a:lnTo>
                  <a:cubicBezTo>
                    <a:pt x="4617" y="6"/>
                    <a:pt x="4497" y="0"/>
                    <a:pt x="4377"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7"/>
            <p:cNvSpPr/>
            <p:nvPr/>
          </p:nvSpPr>
          <p:spPr>
            <a:xfrm>
              <a:off x="10006318" y="725597"/>
              <a:ext cx="53757" cy="107471"/>
            </a:xfrm>
            <a:custGeom>
              <a:avLst/>
              <a:gdLst/>
              <a:ahLst/>
              <a:cxnLst/>
              <a:rect l="l" t="t" r="r" b="b"/>
              <a:pathLst>
                <a:path w="2517" h="5032" extrusionOk="0">
                  <a:moveTo>
                    <a:pt x="251" y="0"/>
                  </a:moveTo>
                  <a:cubicBezTo>
                    <a:pt x="222" y="0"/>
                    <a:pt x="193" y="6"/>
                    <a:pt x="164" y="18"/>
                  </a:cubicBezTo>
                  <a:cubicBezTo>
                    <a:pt x="52" y="67"/>
                    <a:pt x="1" y="200"/>
                    <a:pt x="52" y="312"/>
                  </a:cubicBezTo>
                  <a:lnTo>
                    <a:pt x="2050" y="4900"/>
                  </a:lnTo>
                  <a:cubicBezTo>
                    <a:pt x="2084" y="4981"/>
                    <a:pt x="2163" y="5032"/>
                    <a:pt x="2252" y="5032"/>
                  </a:cubicBezTo>
                  <a:lnTo>
                    <a:pt x="2252" y="5032"/>
                  </a:lnTo>
                  <a:cubicBezTo>
                    <a:pt x="2410" y="5031"/>
                    <a:pt x="2517" y="4869"/>
                    <a:pt x="2454" y="4724"/>
                  </a:cubicBezTo>
                  <a:lnTo>
                    <a:pt x="456" y="137"/>
                  </a:lnTo>
                  <a:cubicBezTo>
                    <a:pt x="421" y="51"/>
                    <a:pt x="338" y="0"/>
                    <a:pt x="251" y="0"/>
                  </a:cubicBezTo>
                  <a:close/>
                  <a:moveTo>
                    <a:pt x="2252" y="5032"/>
                  </a:moveTo>
                  <a:lnTo>
                    <a:pt x="2252" y="5032"/>
                  </a:lnTo>
                  <a:cubicBezTo>
                    <a:pt x="2252" y="5032"/>
                    <a:pt x="2251" y="5032"/>
                    <a:pt x="2251" y="5032"/>
                  </a:cubicBezTo>
                  <a:lnTo>
                    <a:pt x="2253" y="5032"/>
                  </a:lnTo>
                  <a:cubicBezTo>
                    <a:pt x="2252" y="5032"/>
                    <a:pt x="2252" y="5032"/>
                    <a:pt x="2252" y="5032"/>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7"/>
            <p:cNvSpPr/>
            <p:nvPr/>
          </p:nvSpPr>
          <p:spPr>
            <a:xfrm>
              <a:off x="9947756" y="241038"/>
              <a:ext cx="111678" cy="584726"/>
            </a:xfrm>
            <a:custGeom>
              <a:avLst/>
              <a:gdLst/>
              <a:ahLst/>
              <a:cxnLst/>
              <a:rect l="l" t="t" r="r" b="b"/>
              <a:pathLst>
                <a:path w="5229" h="27378" extrusionOk="0">
                  <a:moveTo>
                    <a:pt x="5003" y="0"/>
                  </a:moveTo>
                  <a:cubicBezTo>
                    <a:pt x="4897" y="0"/>
                    <a:pt x="4790" y="85"/>
                    <a:pt x="4780" y="200"/>
                  </a:cubicBezTo>
                  <a:lnTo>
                    <a:pt x="2782" y="22838"/>
                  </a:lnTo>
                  <a:lnTo>
                    <a:pt x="65" y="27038"/>
                  </a:lnTo>
                  <a:cubicBezTo>
                    <a:pt x="0" y="27140"/>
                    <a:pt x="29" y="27275"/>
                    <a:pt x="131" y="27342"/>
                  </a:cubicBezTo>
                  <a:cubicBezTo>
                    <a:pt x="167" y="27366"/>
                    <a:pt x="207" y="27378"/>
                    <a:pt x="249" y="27378"/>
                  </a:cubicBezTo>
                  <a:cubicBezTo>
                    <a:pt x="324" y="27378"/>
                    <a:pt x="395" y="27340"/>
                    <a:pt x="435" y="27277"/>
                  </a:cubicBezTo>
                  <a:lnTo>
                    <a:pt x="3211" y="22985"/>
                  </a:lnTo>
                  <a:lnTo>
                    <a:pt x="5218" y="239"/>
                  </a:lnTo>
                  <a:cubicBezTo>
                    <a:pt x="5229" y="118"/>
                    <a:pt x="5140" y="11"/>
                    <a:pt x="5019" y="1"/>
                  </a:cubicBezTo>
                  <a:cubicBezTo>
                    <a:pt x="5013" y="0"/>
                    <a:pt x="5008" y="0"/>
                    <a:pt x="5003"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7"/>
            <p:cNvSpPr/>
            <p:nvPr/>
          </p:nvSpPr>
          <p:spPr>
            <a:xfrm>
              <a:off x="10201483" y="407989"/>
              <a:ext cx="221691" cy="105784"/>
            </a:xfrm>
            <a:custGeom>
              <a:avLst/>
              <a:gdLst/>
              <a:ahLst/>
              <a:cxnLst/>
              <a:rect l="l" t="t" r="r" b="b"/>
              <a:pathLst>
                <a:path w="10380" h="4953" extrusionOk="0">
                  <a:moveTo>
                    <a:pt x="188" y="0"/>
                  </a:moveTo>
                  <a:lnTo>
                    <a:pt x="0" y="4534"/>
                  </a:lnTo>
                  <a:lnTo>
                    <a:pt x="10380" y="4953"/>
                  </a:lnTo>
                  <a:lnTo>
                    <a:pt x="10380" y="4953"/>
                  </a:lnTo>
                  <a:lnTo>
                    <a:pt x="10277" y="541"/>
                  </a:lnTo>
                  <a:lnTo>
                    <a:pt x="188" y="0"/>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7"/>
            <p:cNvSpPr/>
            <p:nvPr/>
          </p:nvSpPr>
          <p:spPr>
            <a:xfrm>
              <a:off x="9140421" y="-91135"/>
              <a:ext cx="1479584" cy="1391057"/>
            </a:xfrm>
            <a:custGeom>
              <a:avLst/>
              <a:gdLst/>
              <a:ahLst/>
              <a:cxnLst/>
              <a:rect l="l" t="t" r="r" b="b"/>
              <a:pathLst>
                <a:path w="69277" h="65132" extrusionOk="0">
                  <a:moveTo>
                    <a:pt x="44319" y="0"/>
                  </a:moveTo>
                  <a:lnTo>
                    <a:pt x="23148" y="2183"/>
                  </a:lnTo>
                  <a:lnTo>
                    <a:pt x="22849" y="9563"/>
                  </a:lnTo>
                  <a:lnTo>
                    <a:pt x="14904" y="38456"/>
                  </a:lnTo>
                  <a:lnTo>
                    <a:pt x="0" y="58628"/>
                  </a:lnTo>
                  <a:lnTo>
                    <a:pt x="8801" y="65131"/>
                  </a:lnTo>
                  <a:lnTo>
                    <a:pt x="28603" y="42156"/>
                  </a:lnTo>
                  <a:cubicBezTo>
                    <a:pt x="28603" y="42156"/>
                    <a:pt x="33143" y="32657"/>
                    <a:pt x="35695" y="26232"/>
                  </a:cubicBezTo>
                  <a:lnTo>
                    <a:pt x="60580" y="61904"/>
                  </a:lnTo>
                  <a:lnTo>
                    <a:pt x="69276" y="57475"/>
                  </a:lnTo>
                  <a:lnTo>
                    <a:pt x="43729" y="7131"/>
                  </a:lnTo>
                  <a:lnTo>
                    <a:pt x="44319"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7"/>
            <p:cNvSpPr/>
            <p:nvPr/>
          </p:nvSpPr>
          <p:spPr>
            <a:xfrm>
              <a:off x="9627479" y="11551"/>
              <a:ext cx="294093" cy="480202"/>
            </a:xfrm>
            <a:custGeom>
              <a:avLst/>
              <a:gdLst/>
              <a:ahLst/>
              <a:cxnLst/>
              <a:rect l="l" t="t" r="r" b="b"/>
              <a:pathLst>
                <a:path w="13770" h="22484" extrusionOk="0">
                  <a:moveTo>
                    <a:pt x="238" y="1"/>
                  </a:moveTo>
                  <a:cubicBezTo>
                    <a:pt x="230" y="1"/>
                    <a:pt x="222" y="1"/>
                    <a:pt x="214" y="2"/>
                  </a:cubicBezTo>
                  <a:cubicBezTo>
                    <a:pt x="94" y="8"/>
                    <a:pt x="1" y="112"/>
                    <a:pt x="8" y="233"/>
                  </a:cubicBezTo>
                  <a:lnTo>
                    <a:pt x="339" y="5968"/>
                  </a:lnTo>
                  <a:cubicBezTo>
                    <a:pt x="667" y="8383"/>
                    <a:pt x="1721" y="10600"/>
                    <a:pt x="3391" y="12384"/>
                  </a:cubicBezTo>
                  <a:lnTo>
                    <a:pt x="13321" y="22417"/>
                  </a:lnTo>
                  <a:cubicBezTo>
                    <a:pt x="13361" y="22459"/>
                    <a:pt x="13418" y="22483"/>
                    <a:pt x="13476" y="22483"/>
                  </a:cubicBezTo>
                  <a:lnTo>
                    <a:pt x="13476" y="22483"/>
                  </a:lnTo>
                  <a:cubicBezTo>
                    <a:pt x="13672" y="22482"/>
                    <a:pt x="13770" y="22246"/>
                    <a:pt x="13633" y="22108"/>
                  </a:cubicBezTo>
                  <a:lnTo>
                    <a:pt x="3707" y="12077"/>
                  </a:lnTo>
                  <a:cubicBezTo>
                    <a:pt x="2104" y="10366"/>
                    <a:pt x="1091" y="8231"/>
                    <a:pt x="775" y="5926"/>
                  </a:cubicBezTo>
                  <a:lnTo>
                    <a:pt x="447" y="208"/>
                  </a:lnTo>
                  <a:cubicBezTo>
                    <a:pt x="440" y="95"/>
                    <a:pt x="357" y="1"/>
                    <a:pt x="238" y="1"/>
                  </a:cubicBezTo>
                  <a:close/>
                  <a:moveTo>
                    <a:pt x="13476" y="22483"/>
                  </a:moveTo>
                  <a:cubicBezTo>
                    <a:pt x="13476" y="22483"/>
                    <a:pt x="13476" y="22483"/>
                    <a:pt x="13475" y="22483"/>
                  </a:cubicBezTo>
                  <a:lnTo>
                    <a:pt x="13477" y="22483"/>
                  </a:lnTo>
                  <a:cubicBezTo>
                    <a:pt x="13477" y="22483"/>
                    <a:pt x="13476" y="22483"/>
                    <a:pt x="13476" y="22483"/>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7"/>
            <p:cNvSpPr/>
            <p:nvPr/>
          </p:nvSpPr>
          <p:spPr>
            <a:xfrm>
              <a:off x="10042135" y="723"/>
              <a:ext cx="53180" cy="108368"/>
            </a:xfrm>
            <a:custGeom>
              <a:avLst/>
              <a:gdLst/>
              <a:ahLst/>
              <a:cxnLst/>
              <a:rect l="l" t="t" r="r" b="b"/>
              <a:pathLst>
                <a:path w="2490" h="5074" extrusionOk="0">
                  <a:moveTo>
                    <a:pt x="252" y="0"/>
                  </a:moveTo>
                  <a:cubicBezTo>
                    <a:pt x="223" y="0"/>
                    <a:pt x="193" y="6"/>
                    <a:pt x="164" y="18"/>
                  </a:cubicBezTo>
                  <a:cubicBezTo>
                    <a:pt x="53" y="65"/>
                    <a:pt x="1" y="195"/>
                    <a:pt x="49" y="306"/>
                  </a:cubicBezTo>
                  <a:lnTo>
                    <a:pt x="2021" y="4939"/>
                  </a:lnTo>
                  <a:cubicBezTo>
                    <a:pt x="2056" y="5020"/>
                    <a:pt x="2135" y="5072"/>
                    <a:pt x="2224" y="5072"/>
                  </a:cubicBezTo>
                  <a:lnTo>
                    <a:pt x="2224" y="5074"/>
                  </a:lnTo>
                  <a:cubicBezTo>
                    <a:pt x="2383" y="5074"/>
                    <a:pt x="2490" y="4912"/>
                    <a:pt x="2426" y="4766"/>
                  </a:cubicBezTo>
                  <a:lnTo>
                    <a:pt x="454" y="134"/>
                  </a:lnTo>
                  <a:cubicBezTo>
                    <a:pt x="418" y="50"/>
                    <a:pt x="337" y="0"/>
                    <a:pt x="25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7"/>
            <p:cNvSpPr/>
            <p:nvPr/>
          </p:nvSpPr>
          <p:spPr>
            <a:xfrm>
              <a:off x="10459375" y="1159154"/>
              <a:ext cx="319337" cy="182884"/>
            </a:xfrm>
            <a:custGeom>
              <a:avLst/>
              <a:gdLst/>
              <a:ahLst/>
              <a:cxnLst/>
              <a:rect l="l" t="t" r="r" b="b"/>
              <a:pathLst>
                <a:path w="14952" h="8563" extrusionOk="0">
                  <a:moveTo>
                    <a:pt x="5864" y="0"/>
                  </a:moveTo>
                  <a:lnTo>
                    <a:pt x="1" y="2774"/>
                  </a:lnTo>
                  <a:lnTo>
                    <a:pt x="2466" y="7985"/>
                  </a:lnTo>
                  <a:cubicBezTo>
                    <a:pt x="2638" y="8350"/>
                    <a:pt x="3001" y="8563"/>
                    <a:pt x="3379" y="8563"/>
                  </a:cubicBezTo>
                  <a:cubicBezTo>
                    <a:pt x="3524" y="8563"/>
                    <a:pt x="3671" y="8531"/>
                    <a:pt x="3811" y="8465"/>
                  </a:cubicBezTo>
                  <a:lnTo>
                    <a:pt x="8762" y="6123"/>
                  </a:lnTo>
                  <a:lnTo>
                    <a:pt x="14951" y="3195"/>
                  </a:lnTo>
                  <a:lnTo>
                    <a:pt x="14904" y="3096"/>
                  </a:lnTo>
                  <a:cubicBezTo>
                    <a:pt x="14226" y="1660"/>
                    <a:pt x="12798" y="819"/>
                    <a:pt x="11309" y="819"/>
                  </a:cubicBezTo>
                  <a:cubicBezTo>
                    <a:pt x="10739" y="819"/>
                    <a:pt x="10161" y="943"/>
                    <a:pt x="9611" y="1203"/>
                  </a:cubicBezTo>
                  <a:lnTo>
                    <a:pt x="7014" y="2431"/>
                  </a:lnTo>
                  <a:lnTo>
                    <a:pt x="5864"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7"/>
            <p:cNvSpPr/>
            <p:nvPr/>
          </p:nvSpPr>
          <p:spPr>
            <a:xfrm>
              <a:off x="10514755" y="1214043"/>
              <a:ext cx="266413" cy="140725"/>
            </a:xfrm>
            <a:custGeom>
              <a:avLst/>
              <a:gdLst/>
              <a:ahLst/>
              <a:cxnLst/>
              <a:rect l="l" t="t" r="r" b="b"/>
              <a:pathLst>
                <a:path w="12474" h="6589" extrusionOk="0">
                  <a:moveTo>
                    <a:pt x="12055" y="0"/>
                  </a:moveTo>
                  <a:lnTo>
                    <a:pt x="0" y="5703"/>
                  </a:lnTo>
                  <a:lnTo>
                    <a:pt x="421" y="6589"/>
                  </a:lnTo>
                  <a:lnTo>
                    <a:pt x="12474" y="886"/>
                  </a:lnTo>
                  <a:lnTo>
                    <a:pt x="12055" y="0"/>
                  </a:ln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7"/>
            <p:cNvSpPr/>
            <p:nvPr/>
          </p:nvSpPr>
          <p:spPr>
            <a:xfrm>
              <a:off x="10607788" y="1176304"/>
              <a:ext cx="30135" cy="38935"/>
            </a:xfrm>
            <a:custGeom>
              <a:avLst/>
              <a:gdLst/>
              <a:ahLst/>
              <a:cxnLst/>
              <a:rect l="l" t="t" r="r" b="b"/>
              <a:pathLst>
                <a:path w="1411" h="1823" extrusionOk="0">
                  <a:moveTo>
                    <a:pt x="725" y="330"/>
                  </a:moveTo>
                  <a:cubicBezTo>
                    <a:pt x="727" y="330"/>
                    <a:pt x="730" y="330"/>
                    <a:pt x="732" y="331"/>
                  </a:cubicBezTo>
                  <a:cubicBezTo>
                    <a:pt x="781" y="332"/>
                    <a:pt x="831" y="344"/>
                    <a:pt x="876" y="365"/>
                  </a:cubicBezTo>
                  <a:cubicBezTo>
                    <a:pt x="1020" y="427"/>
                    <a:pt x="1031" y="497"/>
                    <a:pt x="1035" y="521"/>
                  </a:cubicBezTo>
                  <a:cubicBezTo>
                    <a:pt x="1058" y="671"/>
                    <a:pt x="885" y="1000"/>
                    <a:pt x="336" y="1474"/>
                  </a:cubicBezTo>
                  <a:cubicBezTo>
                    <a:pt x="349" y="886"/>
                    <a:pt x="459" y="470"/>
                    <a:pt x="631" y="359"/>
                  </a:cubicBezTo>
                  <a:cubicBezTo>
                    <a:pt x="658" y="341"/>
                    <a:pt x="691" y="330"/>
                    <a:pt x="725" y="330"/>
                  </a:cubicBezTo>
                  <a:close/>
                  <a:moveTo>
                    <a:pt x="730" y="0"/>
                  </a:moveTo>
                  <a:cubicBezTo>
                    <a:pt x="610" y="0"/>
                    <a:pt x="517" y="39"/>
                    <a:pt x="451" y="81"/>
                  </a:cubicBezTo>
                  <a:cubicBezTo>
                    <a:pt x="167" y="265"/>
                    <a:pt x="17" y="742"/>
                    <a:pt x="4" y="1498"/>
                  </a:cubicBezTo>
                  <a:cubicBezTo>
                    <a:pt x="1" y="1677"/>
                    <a:pt x="143" y="1823"/>
                    <a:pt x="322" y="1823"/>
                  </a:cubicBezTo>
                  <a:cubicBezTo>
                    <a:pt x="396" y="1823"/>
                    <a:pt x="468" y="1796"/>
                    <a:pt x="525" y="1746"/>
                  </a:cubicBezTo>
                  <a:cubicBezTo>
                    <a:pt x="1130" y="1230"/>
                    <a:pt x="1410" y="800"/>
                    <a:pt x="1361" y="470"/>
                  </a:cubicBezTo>
                  <a:cubicBezTo>
                    <a:pt x="1341" y="346"/>
                    <a:pt x="1266" y="173"/>
                    <a:pt x="1005" y="62"/>
                  </a:cubicBezTo>
                  <a:cubicBezTo>
                    <a:pt x="901" y="17"/>
                    <a:pt x="810" y="0"/>
                    <a:pt x="730"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7"/>
            <p:cNvSpPr/>
            <p:nvPr/>
          </p:nvSpPr>
          <p:spPr>
            <a:xfrm>
              <a:off x="10569025" y="1204923"/>
              <a:ext cx="49464" cy="30392"/>
            </a:xfrm>
            <a:custGeom>
              <a:avLst/>
              <a:gdLst/>
              <a:ahLst/>
              <a:cxnLst/>
              <a:rect l="l" t="t" r="r" b="b"/>
              <a:pathLst>
                <a:path w="2316" h="1423" extrusionOk="0">
                  <a:moveTo>
                    <a:pt x="1328" y="340"/>
                  </a:moveTo>
                  <a:cubicBezTo>
                    <a:pt x="1493" y="340"/>
                    <a:pt x="1675" y="350"/>
                    <a:pt x="1871" y="372"/>
                  </a:cubicBezTo>
                  <a:cubicBezTo>
                    <a:pt x="1398" y="828"/>
                    <a:pt x="976" y="1093"/>
                    <a:pt x="715" y="1093"/>
                  </a:cubicBezTo>
                  <a:cubicBezTo>
                    <a:pt x="690" y="1093"/>
                    <a:pt x="667" y="1091"/>
                    <a:pt x="645" y="1086"/>
                  </a:cubicBezTo>
                  <a:cubicBezTo>
                    <a:pt x="610" y="1079"/>
                    <a:pt x="504" y="1056"/>
                    <a:pt x="426" y="860"/>
                  </a:cubicBezTo>
                  <a:lnTo>
                    <a:pt x="427" y="860"/>
                  </a:lnTo>
                  <a:cubicBezTo>
                    <a:pt x="352" y="673"/>
                    <a:pt x="408" y="595"/>
                    <a:pt x="427" y="570"/>
                  </a:cubicBezTo>
                  <a:cubicBezTo>
                    <a:pt x="534" y="424"/>
                    <a:pt x="858" y="340"/>
                    <a:pt x="1328" y="340"/>
                  </a:cubicBezTo>
                  <a:close/>
                  <a:moveTo>
                    <a:pt x="1412" y="1"/>
                  </a:moveTo>
                  <a:cubicBezTo>
                    <a:pt x="765" y="1"/>
                    <a:pt x="343" y="126"/>
                    <a:pt x="160" y="375"/>
                  </a:cubicBezTo>
                  <a:cubicBezTo>
                    <a:pt x="77" y="489"/>
                    <a:pt x="1" y="687"/>
                    <a:pt x="119" y="983"/>
                  </a:cubicBezTo>
                  <a:cubicBezTo>
                    <a:pt x="238" y="1278"/>
                    <a:pt x="433" y="1377"/>
                    <a:pt x="576" y="1409"/>
                  </a:cubicBezTo>
                  <a:cubicBezTo>
                    <a:pt x="619" y="1418"/>
                    <a:pt x="664" y="1422"/>
                    <a:pt x="709" y="1422"/>
                  </a:cubicBezTo>
                  <a:cubicBezTo>
                    <a:pt x="1158" y="1422"/>
                    <a:pt x="1705" y="992"/>
                    <a:pt x="2101" y="609"/>
                  </a:cubicBezTo>
                  <a:cubicBezTo>
                    <a:pt x="2316" y="405"/>
                    <a:pt x="2187" y="43"/>
                    <a:pt x="1892" y="20"/>
                  </a:cubicBezTo>
                  <a:cubicBezTo>
                    <a:pt x="1720" y="7"/>
                    <a:pt x="1560" y="1"/>
                    <a:pt x="1412"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7"/>
            <p:cNvSpPr/>
            <p:nvPr/>
          </p:nvSpPr>
          <p:spPr>
            <a:xfrm>
              <a:off x="10610544" y="1209814"/>
              <a:ext cx="20097" cy="42501"/>
            </a:xfrm>
            <a:custGeom>
              <a:avLst/>
              <a:gdLst/>
              <a:ahLst/>
              <a:cxnLst/>
              <a:rect l="l" t="t" r="r" b="b"/>
              <a:pathLst>
                <a:path w="941" h="1990" extrusionOk="0">
                  <a:moveTo>
                    <a:pt x="186" y="0"/>
                  </a:moveTo>
                  <a:cubicBezTo>
                    <a:pt x="157" y="0"/>
                    <a:pt x="128" y="8"/>
                    <a:pt x="101" y="24"/>
                  </a:cubicBezTo>
                  <a:cubicBezTo>
                    <a:pt x="26" y="71"/>
                    <a:pt x="1" y="167"/>
                    <a:pt x="41" y="243"/>
                  </a:cubicBezTo>
                  <a:cubicBezTo>
                    <a:pt x="46" y="252"/>
                    <a:pt x="543" y="1088"/>
                    <a:pt x="74" y="1726"/>
                  </a:cubicBezTo>
                  <a:cubicBezTo>
                    <a:pt x="20" y="1798"/>
                    <a:pt x="35" y="1902"/>
                    <a:pt x="109" y="1956"/>
                  </a:cubicBezTo>
                  <a:cubicBezTo>
                    <a:pt x="137" y="1977"/>
                    <a:pt x="172" y="1989"/>
                    <a:pt x="207" y="1989"/>
                  </a:cubicBezTo>
                  <a:cubicBezTo>
                    <a:pt x="259" y="1989"/>
                    <a:pt x="309" y="1964"/>
                    <a:pt x="339" y="1922"/>
                  </a:cubicBezTo>
                  <a:cubicBezTo>
                    <a:pt x="941" y="1103"/>
                    <a:pt x="348" y="114"/>
                    <a:pt x="324" y="72"/>
                  </a:cubicBezTo>
                  <a:cubicBezTo>
                    <a:pt x="291" y="26"/>
                    <a:pt x="239" y="0"/>
                    <a:pt x="186"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7"/>
            <p:cNvSpPr/>
            <p:nvPr/>
          </p:nvSpPr>
          <p:spPr>
            <a:xfrm>
              <a:off x="10501065" y="1233542"/>
              <a:ext cx="60976" cy="58007"/>
            </a:xfrm>
            <a:custGeom>
              <a:avLst/>
              <a:gdLst/>
              <a:ahLst/>
              <a:cxnLst/>
              <a:rect l="l" t="t" r="r" b="b"/>
              <a:pathLst>
                <a:path w="2855" h="2716" extrusionOk="0">
                  <a:moveTo>
                    <a:pt x="1430" y="330"/>
                  </a:moveTo>
                  <a:cubicBezTo>
                    <a:pt x="1827" y="330"/>
                    <a:pt x="2188" y="560"/>
                    <a:pt x="2357" y="919"/>
                  </a:cubicBezTo>
                  <a:cubicBezTo>
                    <a:pt x="2552" y="1331"/>
                    <a:pt x="2452" y="1824"/>
                    <a:pt x="2110" y="2127"/>
                  </a:cubicBezTo>
                  <a:cubicBezTo>
                    <a:pt x="1917" y="2298"/>
                    <a:pt x="1674" y="2385"/>
                    <a:pt x="1429" y="2385"/>
                  </a:cubicBezTo>
                  <a:cubicBezTo>
                    <a:pt x="1240" y="2385"/>
                    <a:pt x="1049" y="2333"/>
                    <a:pt x="880" y="2226"/>
                  </a:cubicBezTo>
                  <a:cubicBezTo>
                    <a:pt x="494" y="1983"/>
                    <a:pt x="316" y="1512"/>
                    <a:pt x="442" y="1073"/>
                  </a:cubicBezTo>
                  <a:cubicBezTo>
                    <a:pt x="568" y="633"/>
                    <a:pt x="970" y="332"/>
                    <a:pt x="1426" y="330"/>
                  </a:cubicBezTo>
                  <a:cubicBezTo>
                    <a:pt x="1428" y="330"/>
                    <a:pt x="1429" y="330"/>
                    <a:pt x="1430" y="330"/>
                  </a:cubicBezTo>
                  <a:close/>
                  <a:moveTo>
                    <a:pt x="1428" y="0"/>
                  </a:moveTo>
                  <a:cubicBezTo>
                    <a:pt x="965" y="0"/>
                    <a:pt x="531" y="238"/>
                    <a:pt x="281" y="632"/>
                  </a:cubicBezTo>
                  <a:cubicBezTo>
                    <a:pt x="17" y="1051"/>
                    <a:pt x="0" y="1581"/>
                    <a:pt x="241" y="2014"/>
                  </a:cubicBezTo>
                  <a:cubicBezTo>
                    <a:pt x="479" y="2447"/>
                    <a:pt x="936" y="2716"/>
                    <a:pt x="1431" y="2716"/>
                  </a:cubicBezTo>
                  <a:cubicBezTo>
                    <a:pt x="1895" y="2714"/>
                    <a:pt x="2327" y="2475"/>
                    <a:pt x="2576" y="2082"/>
                  </a:cubicBezTo>
                  <a:cubicBezTo>
                    <a:pt x="2824" y="1690"/>
                    <a:pt x="2854" y="1196"/>
                    <a:pt x="2656" y="778"/>
                  </a:cubicBezTo>
                  <a:cubicBezTo>
                    <a:pt x="2443" y="329"/>
                    <a:pt x="2004" y="33"/>
                    <a:pt x="1511" y="3"/>
                  </a:cubicBezTo>
                  <a:cubicBezTo>
                    <a:pt x="1483" y="1"/>
                    <a:pt x="1455" y="0"/>
                    <a:pt x="1428"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7"/>
            <p:cNvSpPr/>
            <p:nvPr/>
          </p:nvSpPr>
          <p:spPr>
            <a:xfrm>
              <a:off x="9102234" y="1187560"/>
              <a:ext cx="285272" cy="225215"/>
            </a:xfrm>
            <a:custGeom>
              <a:avLst/>
              <a:gdLst/>
              <a:ahLst/>
              <a:cxnLst/>
              <a:rect l="l" t="t" r="r" b="b"/>
              <a:pathLst>
                <a:path w="13357" h="10545" extrusionOk="0">
                  <a:moveTo>
                    <a:pt x="3654" y="0"/>
                  </a:moveTo>
                  <a:lnTo>
                    <a:pt x="326" y="4924"/>
                  </a:lnTo>
                  <a:cubicBezTo>
                    <a:pt x="0" y="5377"/>
                    <a:pt x="102" y="6008"/>
                    <a:pt x="1665" y="6704"/>
                  </a:cubicBezTo>
                  <a:lnTo>
                    <a:pt x="6179" y="9593"/>
                  </a:lnTo>
                  <a:lnTo>
                    <a:pt x="6158" y="9797"/>
                  </a:lnTo>
                  <a:lnTo>
                    <a:pt x="13110" y="10544"/>
                  </a:lnTo>
                  <a:lnTo>
                    <a:pt x="13120" y="10435"/>
                  </a:lnTo>
                  <a:cubicBezTo>
                    <a:pt x="13356" y="8252"/>
                    <a:pt x="11775" y="6293"/>
                    <a:pt x="9594" y="6059"/>
                  </a:cubicBezTo>
                  <a:lnTo>
                    <a:pt x="8055" y="5894"/>
                  </a:lnTo>
                  <a:lnTo>
                    <a:pt x="8959" y="4044"/>
                  </a:lnTo>
                  <a:lnTo>
                    <a:pt x="3654"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7"/>
            <p:cNvSpPr/>
            <p:nvPr/>
          </p:nvSpPr>
          <p:spPr>
            <a:xfrm>
              <a:off x="9093050" y="1298127"/>
              <a:ext cx="291658" cy="132224"/>
            </a:xfrm>
            <a:custGeom>
              <a:avLst/>
              <a:gdLst/>
              <a:ahLst/>
              <a:cxnLst/>
              <a:rect l="l" t="t" r="r" b="b"/>
              <a:pathLst>
                <a:path w="13656" h="6191" extrusionOk="0">
                  <a:moveTo>
                    <a:pt x="574" y="1"/>
                  </a:moveTo>
                  <a:lnTo>
                    <a:pt x="1" y="796"/>
                  </a:lnTo>
                  <a:lnTo>
                    <a:pt x="7372" y="5525"/>
                  </a:lnTo>
                  <a:lnTo>
                    <a:pt x="13562" y="6190"/>
                  </a:lnTo>
                  <a:lnTo>
                    <a:pt x="13655" y="5213"/>
                  </a:lnTo>
                  <a:lnTo>
                    <a:pt x="7477" y="4549"/>
                  </a:lnTo>
                  <a:lnTo>
                    <a:pt x="574" y="1"/>
                  </a:ln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7"/>
            <p:cNvSpPr/>
            <p:nvPr/>
          </p:nvSpPr>
          <p:spPr>
            <a:xfrm>
              <a:off x="9256606" y="1310216"/>
              <a:ext cx="42971" cy="25330"/>
            </a:xfrm>
            <a:custGeom>
              <a:avLst/>
              <a:gdLst/>
              <a:ahLst/>
              <a:cxnLst/>
              <a:rect l="l" t="t" r="r" b="b"/>
              <a:pathLst>
                <a:path w="2012" h="1186" extrusionOk="0">
                  <a:moveTo>
                    <a:pt x="1371" y="328"/>
                  </a:moveTo>
                  <a:cubicBezTo>
                    <a:pt x="1442" y="328"/>
                    <a:pt x="1500" y="340"/>
                    <a:pt x="1543" y="364"/>
                  </a:cubicBezTo>
                  <a:cubicBezTo>
                    <a:pt x="1584" y="386"/>
                    <a:pt x="1641" y="435"/>
                    <a:pt x="1656" y="582"/>
                  </a:cubicBezTo>
                  <a:cubicBezTo>
                    <a:pt x="1671" y="739"/>
                    <a:pt x="1616" y="783"/>
                    <a:pt x="1596" y="796"/>
                  </a:cubicBezTo>
                  <a:cubicBezTo>
                    <a:pt x="1550" y="833"/>
                    <a:pt x="1465" y="856"/>
                    <a:pt x="1339" y="856"/>
                  </a:cubicBezTo>
                  <a:cubicBezTo>
                    <a:pt x="1141" y="856"/>
                    <a:pt x="840" y="799"/>
                    <a:pt x="422" y="645"/>
                  </a:cubicBezTo>
                  <a:cubicBezTo>
                    <a:pt x="818" y="439"/>
                    <a:pt x="1154" y="328"/>
                    <a:pt x="1371" y="328"/>
                  </a:cubicBezTo>
                  <a:close/>
                  <a:moveTo>
                    <a:pt x="1369" y="0"/>
                  </a:moveTo>
                  <a:cubicBezTo>
                    <a:pt x="1082" y="0"/>
                    <a:pt x="704" y="123"/>
                    <a:pt x="242" y="367"/>
                  </a:cubicBezTo>
                  <a:cubicBezTo>
                    <a:pt x="0" y="495"/>
                    <a:pt x="21" y="847"/>
                    <a:pt x="277" y="943"/>
                  </a:cubicBezTo>
                  <a:cubicBezTo>
                    <a:pt x="709" y="1106"/>
                    <a:pt x="1063" y="1185"/>
                    <a:pt x="1335" y="1185"/>
                  </a:cubicBezTo>
                  <a:cubicBezTo>
                    <a:pt x="1533" y="1185"/>
                    <a:pt x="1688" y="1143"/>
                    <a:pt x="1797" y="1059"/>
                  </a:cubicBezTo>
                  <a:cubicBezTo>
                    <a:pt x="1898" y="982"/>
                    <a:pt x="2012" y="832"/>
                    <a:pt x="1985" y="550"/>
                  </a:cubicBezTo>
                  <a:cubicBezTo>
                    <a:pt x="1956" y="269"/>
                    <a:pt x="1814" y="136"/>
                    <a:pt x="1700" y="74"/>
                  </a:cubicBezTo>
                  <a:cubicBezTo>
                    <a:pt x="1608" y="25"/>
                    <a:pt x="1497" y="0"/>
                    <a:pt x="1369"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7"/>
            <p:cNvSpPr/>
            <p:nvPr/>
          </p:nvSpPr>
          <p:spPr>
            <a:xfrm>
              <a:off x="9224506" y="1289157"/>
              <a:ext cx="42245" cy="39127"/>
            </a:xfrm>
            <a:custGeom>
              <a:avLst/>
              <a:gdLst/>
              <a:ahLst/>
              <a:cxnLst/>
              <a:rect l="l" t="t" r="r" b="b"/>
              <a:pathLst>
                <a:path w="1978" h="1832" extrusionOk="0">
                  <a:moveTo>
                    <a:pt x="686" y="330"/>
                  </a:moveTo>
                  <a:cubicBezTo>
                    <a:pt x="698" y="330"/>
                    <a:pt x="707" y="331"/>
                    <a:pt x="714" y="332"/>
                  </a:cubicBezTo>
                  <a:cubicBezTo>
                    <a:pt x="957" y="364"/>
                    <a:pt x="1289" y="795"/>
                    <a:pt x="1586" y="1502"/>
                  </a:cubicBezTo>
                  <a:cubicBezTo>
                    <a:pt x="895" y="1288"/>
                    <a:pt x="440" y="1017"/>
                    <a:pt x="367" y="772"/>
                  </a:cubicBezTo>
                  <a:cubicBezTo>
                    <a:pt x="358" y="737"/>
                    <a:pt x="326" y="634"/>
                    <a:pt x="460" y="472"/>
                  </a:cubicBezTo>
                  <a:cubicBezTo>
                    <a:pt x="561" y="348"/>
                    <a:pt x="641" y="330"/>
                    <a:pt x="686" y="330"/>
                  </a:cubicBezTo>
                  <a:close/>
                  <a:moveTo>
                    <a:pt x="688" y="1"/>
                  </a:moveTo>
                  <a:cubicBezTo>
                    <a:pt x="554" y="1"/>
                    <a:pt x="375" y="53"/>
                    <a:pt x="205" y="262"/>
                  </a:cubicBezTo>
                  <a:cubicBezTo>
                    <a:pt x="1" y="509"/>
                    <a:pt x="10" y="727"/>
                    <a:pt x="52" y="868"/>
                  </a:cubicBezTo>
                  <a:cubicBezTo>
                    <a:pt x="190" y="1329"/>
                    <a:pt x="909" y="1638"/>
                    <a:pt x="1488" y="1817"/>
                  </a:cubicBezTo>
                  <a:cubicBezTo>
                    <a:pt x="1521" y="1827"/>
                    <a:pt x="1556" y="1832"/>
                    <a:pt x="1592" y="1832"/>
                  </a:cubicBezTo>
                  <a:cubicBezTo>
                    <a:pt x="1646" y="1832"/>
                    <a:pt x="1698" y="1820"/>
                    <a:pt x="1746" y="1794"/>
                  </a:cubicBezTo>
                  <a:cubicBezTo>
                    <a:pt x="1909" y="1710"/>
                    <a:pt x="1978" y="1515"/>
                    <a:pt x="1903" y="1348"/>
                  </a:cubicBezTo>
                  <a:cubicBezTo>
                    <a:pt x="1520" y="506"/>
                    <a:pt x="1134" y="54"/>
                    <a:pt x="756" y="5"/>
                  </a:cubicBezTo>
                  <a:cubicBezTo>
                    <a:pt x="735" y="2"/>
                    <a:pt x="712" y="1"/>
                    <a:pt x="688"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7"/>
            <p:cNvSpPr/>
            <p:nvPr/>
          </p:nvSpPr>
          <p:spPr>
            <a:xfrm>
              <a:off x="9226022" y="1322688"/>
              <a:ext cx="38614" cy="24881"/>
            </a:xfrm>
            <a:custGeom>
              <a:avLst/>
              <a:gdLst/>
              <a:ahLst/>
              <a:cxnLst/>
              <a:rect l="l" t="t" r="r" b="b"/>
              <a:pathLst>
                <a:path w="1808" h="1165" extrusionOk="0">
                  <a:moveTo>
                    <a:pt x="1620" y="1"/>
                  </a:moveTo>
                  <a:cubicBezTo>
                    <a:pt x="1565" y="1"/>
                    <a:pt x="1511" y="29"/>
                    <a:pt x="1480" y="80"/>
                  </a:cubicBezTo>
                  <a:cubicBezTo>
                    <a:pt x="1476" y="87"/>
                    <a:pt x="1046" y="833"/>
                    <a:pt x="336" y="833"/>
                  </a:cubicBezTo>
                  <a:cubicBezTo>
                    <a:pt x="291" y="833"/>
                    <a:pt x="245" y="830"/>
                    <a:pt x="198" y="823"/>
                  </a:cubicBezTo>
                  <a:cubicBezTo>
                    <a:pt x="191" y="822"/>
                    <a:pt x="184" y="822"/>
                    <a:pt x="176" y="822"/>
                  </a:cubicBezTo>
                  <a:cubicBezTo>
                    <a:pt x="94" y="822"/>
                    <a:pt x="23" y="883"/>
                    <a:pt x="12" y="966"/>
                  </a:cubicBezTo>
                  <a:cubicBezTo>
                    <a:pt x="0" y="1056"/>
                    <a:pt x="65" y="1140"/>
                    <a:pt x="155" y="1152"/>
                  </a:cubicBezTo>
                  <a:cubicBezTo>
                    <a:pt x="215" y="1160"/>
                    <a:pt x="276" y="1163"/>
                    <a:pt x="336" y="1164"/>
                  </a:cubicBezTo>
                  <a:cubicBezTo>
                    <a:pt x="1231" y="1164"/>
                    <a:pt x="1743" y="283"/>
                    <a:pt x="1766" y="244"/>
                  </a:cubicBezTo>
                  <a:cubicBezTo>
                    <a:pt x="1808" y="164"/>
                    <a:pt x="1779" y="67"/>
                    <a:pt x="1702" y="23"/>
                  </a:cubicBezTo>
                  <a:cubicBezTo>
                    <a:pt x="1676" y="8"/>
                    <a:pt x="1648" y="1"/>
                    <a:pt x="1620"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7"/>
            <p:cNvSpPr/>
            <p:nvPr/>
          </p:nvSpPr>
          <p:spPr>
            <a:xfrm>
              <a:off x="9146145" y="1248450"/>
              <a:ext cx="62642" cy="57986"/>
            </a:xfrm>
            <a:custGeom>
              <a:avLst/>
              <a:gdLst/>
              <a:ahLst/>
              <a:cxnLst/>
              <a:rect l="l" t="t" r="r" b="b"/>
              <a:pathLst>
                <a:path w="2933" h="2715" extrusionOk="0">
                  <a:moveTo>
                    <a:pt x="1467" y="329"/>
                  </a:moveTo>
                  <a:cubicBezTo>
                    <a:pt x="1682" y="330"/>
                    <a:pt x="1892" y="398"/>
                    <a:pt x="2066" y="522"/>
                  </a:cubicBezTo>
                  <a:cubicBezTo>
                    <a:pt x="2476" y="820"/>
                    <a:pt x="2610" y="1369"/>
                    <a:pt x="2382" y="1821"/>
                  </a:cubicBezTo>
                  <a:cubicBezTo>
                    <a:pt x="2203" y="2174"/>
                    <a:pt x="1843" y="2384"/>
                    <a:pt x="1464" y="2384"/>
                  </a:cubicBezTo>
                  <a:cubicBezTo>
                    <a:pt x="1360" y="2384"/>
                    <a:pt x="1253" y="2368"/>
                    <a:pt x="1149" y="2334"/>
                  </a:cubicBezTo>
                  <a:cubicBezTo>
                    <a:pt x="667" y="2178"/>
                    <a:pt x="372" y="1695"/>
                    <a:pt x="451" y="1196"/>
                  </a:cubicBezTo>
                  <a:cubicBezTo>
                    <a:pt x="531" y="696"/>
                    <a:pt x="961" y="329"/>
                    <a:pt x="1467" y="329"/>
                  </a:cubicBezTo>
                  <a:close/>
                  <a:moveTo>
                    <a:pt x="1466" y="0"/>
                  </a:moveTo>
                  <a:cubicBezTo>
                    <a:pt x="1256" y="0"/>
                    <a:pt x="1045" y="48"/>
                    <a:pt x="849" y="149"/>
                  </a:cubicBezTo>
                  <a:cubicBezTo>
                    <a:pt x="290" y="434"/>
                    <a:pt x="1" y="1063"/>
                    <a:pt x="146" y="1672"/>
                  </a:cubicBezTo>
                  <a:cubicBezTo>
                    <a:pt x="292" y="2282"/>
                    <a:pt x="837" y="2713"/>
                    <a:pt x="1464" y="2714"/>
                  </a:cubicBezTo>
                  <a:cubicBezTo>
                    <a:pt x="1466" y="2714"/>
                    <a:pt x="1467" y="2714"/>
                    <a:pt x="1469" y="2714"/>
                  </a:cubicBezTo>
                  <a:cubicBezTo>
                    <a:pt x="1904" y="2714"/>
                    <a:pt x="2312" y="2504"/>
                    <a:pt x="2566" y="2151"/>
                  </a:cubicBezTo>
                  <a:cubicBezTo>
                    <a:pt x="2933" y="1642"/>
                    <a:pt x="2904" y="949"/>
                    <a:pt x="2496" y="473"/>
                  </a:cubicBezTo>
                  <a:cubicBezTo>
                    <a:pt x="2232" y="165"/>
                    <a:pt x="1852" y="0"/>
                    <a:pt x="1466"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7"/>
            <p:cNvSpPr/>
            <p:nvPr/>
          </p:nvSpPr>
          <p:spPr>
            <a:xfrm>
              <a:off x="9162655" y="223930"/>
              <a:ext cx="524263" cy="600936"/>
            </a:xfrm>
            <a:custGeom>
              <a:avLst/>
              <a:gdLst/>
              <a:ahLst/>
              <a:cxnLst/>
              <a:rect l="l" t="t" r="r" b="b"/>
              <a:pathLst>
                <a:path w="24547" h="28137" extrusionOk="0">
                  <a:moveTo>
                    <a:pt x="2434" y="0"/>
                  </a:moveTo>
                  <a:lnTo>
                    <a:pt x="1" y="27595"/>
                  </a:lnTo>
                  <a:lnTo>
                    <a:pt x="24547" y="28137"/>
                  </a:lnTo>
                  <a:lnTo>
                    <a:pt x="23839" y="1200"/>
                  </a:lnTo>
                  <a:lnTo>
                    <a:pt x="2434" y="0"/>
                  </a:ln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7"/>
            <p:cNvSpPr/>
            <p:nvPr/>
          </p:nvSpPr>
          <p:spPr>
            <a:xfrm>
              <a:off x="9057832" y="215708"/>
              <a:ext cx="156828" cy="597583"/>
            </a:xfrm>
            <a:custGeom>
              <a:avLst/>
              <a:gdLst/>
              <a:ahLst/>
              <a:cxnLst/>
              <a:rect l="l" t="t" r="r" b="b"/>
              <a:pathLst>
                <a:path w="7343" h="27980" extrusionOk="0">
                  <a:moveTo>
                    <a:pt x="2816" y="1"/>
                  </a:moveTo>
                  <a:lnTo>
                    <a:pt x="0" y="27672"/>
                  </a:lnTo>
                  <a:lnTo>
                    <a:pt x="4909" y="27980"/>
                  </a:lnTo>
                  <a:lnTo>
                    <a:pt x="7342" y="385"/>
                  </a:lnTo>
                  <a:lnTo>
                    <a:pt x="2816"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7"/>
            <p:cNvSpPr/>
            <p:nvPr/>
          </p:nvSpPr>
          <p:spPr>
            <a:xfrm>
              <a:off x="9314122" y="3564"/>
              <a:ext cx="205908" cy="308424"/>
            </a:xfrm>
            <a:custGeom>
              <a:avLst/>
              <a:gdLst/>
              <a:ahLst/>
              <a:cxnLst/>
              <a:rect l="l" t="t" r="r" b="b"/>
              <a:pathLst>
                <a:path w="9641" h="14441" extrusionOk="0">
                  <a:moveTo>
                    <a:pt x="4377" y="0"/>
                  </a:moveTo>
                  <a:cubicBezTo>
                    <a:pt x="2560" y="0"/>
                    <a:pt x="1008" y="1392"/>
                    <a:pt x="849" y="3243"/>
                  </a:cubicBezTo>
                  <a:lnTo>
                    <a:pt x="11" y="13600"/>
                  </a:lnTo>
                  <a:cubicBezTo>
                    <a:pt x="0" y="13720"/>
                    <a:pt x="90" y="13826"/>
                    <a:pt x="212" y="13837"/>
                  </a:cubicBezTo>
                  <a:cubicBezTo>
                    <a:pt x="217" y="13837"/>
                    <a:pt x="222" y="13837"/>
                    <a:pt x="226" y="13837"/>
                  </a:cubicBezTo>
                  <a:cubicBezTo>
                    <a:pt x="340" y="13837"/>
                    <a:pt x="439" y="13751"/>
                    <a:pt x="449" y="13634"/>
                  </a:cubicBezTo>
                  <a:lnTo>
                    <a:pt x="1285" y="3279"/>
                  </a:lnTo>
                  <a:cubicBezTo>
                    <a:pt x="1426" y="1659"/>
                    <a:pt x="2786" y="440"/>
                    <a:pt x="4379" y="440"/>
                  </a:cubicBezTo>
                  <a:cubicBezTo>
                    <a:pt x="4483" y="440"/>
                    <a:pt x="4588" y="445"/>
                    <a:pt x="4695" y="456"/>
                  </a:cubicBezTo>
                  <a:lnTo>
                    <a:pt x="6850" y="673"/>
                  </a:lnTo>
                  <a:cubicBezTo>
                    <a:pt x="8077" y="796"/>
                    <a:pt x="9015" y="1823"/>
                    <a:pt x="9025" y="3056"/>
                  </a:cubicBezTo>
                  <a:lnTo>
                    <a:pt x="9200" y="14224"/>
                  </a:lnTo>
                  <a:cubicBezTo>
                    <a:pt x="9201" y="14344"/>
                    <a:pt x="9299" y="14440"/>
                    <a:pt x="9420" y="14440"/>
                  </a:cubicBezTo>
                  <a:lnTo>
                    <a:pt x="9423" y="14440"/>
                  </a:lnTo>
                  <a:cubicBezTo>
                    <a:pt x="9545" y="14439"/>
                    <a:pt x="9641" y="14338"/>
                    <a:pt x="9639" y="14217"/>
                  </a:cubicBezTo>
                  <a:lnTo>
                    <a:pt x="9467" y="3051"/>
                  </a:lnTo>
                  <a:cubicBezTo>
                    <a:pt x="9453" y="1593"/>
                    <a:pt x="8345" y="380"/>
                    <a:pt x="6895" y="236"/>
                  </a:cubicBezTo>
                  <a:lnTo>
                    <a:pt x="4740" y="19"/>
                  </a:lnTo>
                  <a:cubicBezTo>
                    <a:pt x="4618" y="6"/>
                    <a:pt x="4497" y="0"/>
                    <a:pt x="4377"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7"/>
            <p:cNvSpPr/>
            <p:nvPr/>
          </p:nvSpPr>
          <p:spPr>
            <a:xfrm>
              <a:off x="9115753" y="706460"/>
              <a:ext cx="53629" cy="107386"/>
            </a:xfrm>
            <a:custGeom>
              <a:avLst/>
              <a:gdLst/>
              <a:ahLst/>
              <a:cxnLst/>
              <a:rect l="l" t="t" r="r" b="b"/>
              <a:pathLst>
                <a:path w="2511" h="5028" extrusionOk="0">
                  <a:moveTo>
                    <a:pt x="249" y="1"/>
                  </a:moveTo>
                  <a:cubicBezTo>
                    <a:pt x="220" y="1"/>
                    <a:pt x="190" y="7"/>
                    <a:pt x="161" y="19"/>
                  </a:cubicBezTo>
                  <a:cubicBezTo>
                    <a:pt x="52" y="67"/>
                    <a:pt x="1" y="195"/>
                    <a:pt x="46" y="306"/>
                  </a:cubicBezTo>
                  <a:lnTo>
                    <a:pt x="2044" y="4894"/>
                  </a:lnTo>
                  <a:cubicBezTo>
                    <a:pt x="2078" y="4975"/>
                    <a:pt x="2158" y="5026"/>
                    <a:pt x="2245" y="5027"/>
                  </a:cubicBezTo>
                  <a:cubicBezTo>
                    <a:pt x="2404" y="5026"/>
                    <a:pt x="2511" y="4864"/>
                    <a:pt x="2448" y="4718"/>
                  </a:cubicBezTo>
                  <a:lnTo>
                    <a:pt x="449" y="130"/>
                  </a:lnTo>
                  <a:cubicBezTo>
                    <a:pt x="413" y="49"/>
                    <a:pt x="333" y="1"/>
                    <a:pt x="249"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7"/>
            <p:cNvSpPr/>
            <p:nvPr/>
          </p:nvSpPr>
          <p:spPr>
            <a:xfrm>
              <a:off x="9057042" y="221773"/>
              <a:ext cx="111700" cy="584726"/>
            </a:xfrm>
            <a:custGeom>
              <a:avLst/>
              <a:gdLst/>
              <a:ahLst/>
              <a:cxnLst/>
              <a:rect l="l" t="t" r="r" b="b"/>
              <a:pathLst>
                <a:path w="5230" h="27378" extrusionOk="0">
                  <a:moveTo>
                    <a:pt x="5005" y="0"/>
                  </a:moveTo>
                  <a:cubicBezTo>
                    <a:pt x="4891" y="0"/>
                    <a:pt x="4794" y="85"/>
                    <a:pt x="4781" y="200"/>
                  </a:cubicBezTo>
                  <a:lnTo>
                    <a:pt x="2783" y="22838"/>
                  </a:lnTo>
                  <a:lnTo>
                    <a:pt x="66" y="27038"/>
                  </a:lnTo>
                  <a:cubicBezTo>
                    <a:pt x="1" y="27140"/>
                    <a:pt x="29" y="27275"/>
                    <a:pt x="132" y="27341"/>
                  </a:cubicBezTo>
                  <a:cubicBezTo>
                    <a:pt x="168" y="27365"/>
                    <a:pt x="208" y="27377"/>
                    <a:pt x="252" y="27377"/>
                  </a:cubicBezTo>
                  <a:cubicBezTo>
                    <a:pt x="325" y="27377"/>
                    <a:pt x="396" y="27340"/>
                    <a:pt x="436" y="27277"/>
                  </a:cubicBezTo>
                  <a:lnTo>
                    <a:pt x="3212" y="22985"/>
                  </a:lnTo>
                  <a:lnTo>
                    <a:pt x="5219" y="239"/>
                  </a:lnTo>
                  <a:cubicBezTo>
                    <a:pt x="5230" y="118"/>
                    <a:pt x="5141" y="11"/>
                    <a:pt x="5019" y="1"/>
                  </a:cubicBezTo>
                  <a:cubicBezTo>
                    <a:pt x="5015" y="0"/>
                    <a:pt x="5010" y="0"/>
                    <a:pt x="5005"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7"/>
            <p:cNvSpPr/>
            <p:nvPr/>
          </p:nvSpPr>
          <p:spPr>
            <a:xfrm>
              <a:off x="9310790" y="388725"/>
              <a:ext cx="221691" cy="105784"/>
            </a:xfrm>
            <a:custGeom>
              <a:avLst/>
              <a:gdLst/>
              <a:ahLst/>
              <a:cxnLst/>
              <a:rect l="l" t="t" r="r" b="b"/>
              <a:pathLst>
                <a:path w="10380" h="4953" extrusionOk="0">
                  <a:moveTo>
                    <a:pt x="188" y="0"/>
                  </a:moveTo>
                  <a:lnTo>
                    <a:pt x="0" y="4534"/>
                  </a:lnTo>
                  <a:lnTo>
                    <a:pt x="10379" y="4953"/>
                  </a:lnTo>
                  <a:lnTo>
                    <a:pt x="10379" y="4953"/>
                  </a:lnTo>
                  <a:lnTo>
                    <a:pt x="10277" y="541"/>
                  </a:lnTo>
                  <a:lnTo>
                    <a:pt x="188"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7"/>
            <p:cNvSpPr/>
            <p:nvPr/>
          </p:nvSpPr>
          <p:spPr>
            <a:xfrm>
              <a:off x="9313353" y="-63798"/>
              <a:ext cx="195848" cy="176904"/>
            </a:xfrm>
            <a:custGeom>
              <a:avLst/>
              <a:gdLst/>
              <a:ahLst/>
              <a:cxnLst/>
              <a:rect l="l" t="t" r="r" b="b"/>
              <a:pathLst>
                <a:path w="9170" h="8283" extrusionOk="0">
                  <a:moveTo>
                    <a:pt x="2644" y="1"/>
                  </a:moveTo>
                  <a:lnTo>
                    <a:pt x="274" y="3405"/>
                  </a:lnTo>
                  <a:cubicBezTo>
                    <a:pt x="0" y="4064"/>
                    <a:pt x="69" y="4783"/>
                    <a:pt x="458" y="5325"/>
                  </a:cubicBezTo>
                  <a:lnTo>
                    <a:pt x="1913" y="7358"/>
                  </a:lnTo>
                  <a:cubicBezTo>
                    <a:pt x="2335" y="7948"/>
                    <a:pt x="3028" y="8283"/>
                    <a:pt x="3784" y="8283"/>
                  </a:cubicBezTo>
                  <a:cubicBezTo>
                    <a:pt x="3935" y="8283"/>
                    <a:pt x="4087" y="8269"/>
                    <a:pt x="4241" y="8242"/>
                  </a:cubicBezTo>
                  <a:lnTo>
                    <a:pt x="6361" y="7867"/>
                  </a:lnTo>
                  <a:cubicBezTo>
                    <a:pt x="7149" y="7727"/>
                    <a:pt x="7844" y="7203"/>
                    <a:pt x="8189" y="6484"/>
                  </a:cubicBezTo>
                  <a:lnTo>
                    <a:pt x="8917" y="4970"/>
                  </a:lnTo>
                  <a:cubicBezTo>
                    <a:pt x="9170" y="4447"/>
                    <a:pt x="8847" y="3881"/>
                    <a:pt x="8278" y="3847"/>
                  </a:cubicBezTo>
                  <a:cubicBezTo>
                    <a:pt x="8265" y="3846"/>
                    <a:pt x="8253" y="3846"/>
                    <a:pt x="8240" y="3846"/>
                  </a:cubicBezTo>
                  <a:cubicBezTo>
                    <a:pt x="8084" y="3846"/>
                    <a:pt x="7932" y="3898"/>
                    <a:pt x="7808" y="3995"/>
                  </a:cubicBezTo>
                  <a:lnTo>
                    <a:pt x="7248" y="4428"/>
                  </a:lnTo>
                  <a:lnTo>
                    <a:pt x="8246" y="2087"/>
                  </a:lnTo>
                  <a:lnTo>
                    <a:pt x="2644"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7"/>
            <p:cNvSpPr/>
            <p:nvPr/>
          </p:nvSpPr>
          <p:spPr>
            <a:xfrm>
              <a:off x="9334347" y="-980269"/>
              <a:ext cx="1074197" cy="1006130"/>
            </a:xfrm>
            <a:custGeom>
              <a:avLst/>
              <a:gdLst/>
              <a:ahLst/>
              <a:cxnLst/>
              <a:rect l="l" t="t" r="r" b="b"/>
              <a:pathLst>
                <a:path w="50296" h="47109" extrusionOk="0">
                  <a:moveTo>
                    <a:pt x="28386" y="325"/>
                  </a:moveTo>
                  <a:cubicBezTo>
                    <a:pt x="22697" y="514"/>
                    <a:pt x="16619" y="1"/>
                    <a:pt x="12499" y="4730"/>
                  </a:cubicBezTo>
                  <a:cubicBezTo>
                    <a:pt x="11822" y="5507"/>
                    <a:pt x="11240" y="6384"/>
                    <a:pt x="10932" y="7367"/>
                  </a:cubicBezTo>
                  <a:lnTo>
                    <a:pt x="10838" y="7301"/>
                  </a:lnTo>
                  <a:lnTo>
                    <a:pt x="1" y="42202"/>
                  </a:lnTo>
                  <a:lnTo>
                    <a:pt x="8650" y="45531"/>
                  </a:lnTo>
                  <a:lnTo>
                    <a:pt x="13529" y="33004"/>
                  </a:lnTo>
                  <a:cubicBezTo>
                    <a:pt x="13699" y="34280"/>
                    <a:pt x="13862" y="35618"/>
                    <a:pt x="14017" y="37075"/>
                  </a:cubicBezTo>
                  <a:cubicBezTo>
                    <a:pt x="13965" y="39007"/>
                    <a:pt x="13712" y="44264"/>
                    <a:pt x="13712" y="44264"/>
                  </a:cubicBezTo>
                  <a:lnTo>
                    <a:pt x="33309" y="43266"/>
                  </a:lnTo>
                  <a:cubicBezTo>
                    <a:pt x="33332" y="43267"/>
                    <a:pt x="33355" y="43267"/>
                    <a:pt x="33378" y="43267"/>
                  </a:cubicBezTo>
                  <a:cubicBezTo>
                    <a:pt x="34964" y="43267"/>
                    <a:pt x="36292" y="41739"/>
                    <a:pt x="36346" y="39834"/>
                  </a:cubicBezTo>
                  <a:lnTo>
                    <a:pt x="36395" y="37985"/>
                  </a:lnTo>
                  <a:lnTo>
                    <a:pt x="42611" y="47109"/>
                  </a:lnTo>
                  <a:lnTo>
                    <a:pt x="50296" y="43228"/>
                  </a:lnTo>
                  <a:lnTo>
                    <a:pt x="36890" y="20148"/>
                  </a:lnTo>
                  <a:lnTo>
                    <a:pt x="37132" y="11389"/>
                  </a:lnTo>
                  <a:cubicBezTo>
                    <a:pt x="37296" y="5440"/>
                    <a:pt x="33360" y="463"/>
                    <a:pt x="28386" y="325"/>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7"/>
            <p:cNvSpPr/>
            <p:nvPr/>
          </p:nvSpPr>
          <p:spPr>
            <a:xfrm>
              <a:off x="9619534" y="-595172"/>
              <a:ext cx="144142" cy="312268"/>
            </a:xfrm>
            <a:custGeom>
              <a:avLst/>
              <a:gdLst/>
              <a:ahLst/>
              <a:cxnLst/>
              <a:rect l="l" t="t" r="r" b="b"/>
              <a:pathLst>
                <a:path w="6749" h="14621" extrusionOk="0">
                  <a:moveTo>
                    <a:pt x="6345" y="0"/>
                  </a:moveTo>
                  <a:lnTo>
                    <a:pt x="1" y="14443"/>
                  </a:lnTo>
                  <a:lnTo>
                    <a:pt x="404" y="14620"/>
                  </a:lnTo>
                  <a:lnTo>
                    <a:pt x="6748" y="178"/>
                  </a:lnTo>
                  <a:lnTo>
                    <a:pt x="6345"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7"/>
            <p:cNvSpPr/>
            <p:nvPr/>
          </p:nvSpPr>
          <p:spPr>
            <a:xfrm>
              <a:off x="9718227" y="-1308598"/>
              <a:ext cx="315301" cy="467110"/>
            </a:xfrm>
            <a:custGeom>
              <a:avLst/>
              <a:gdLst/>
              <a:ahLst/>
              <a:cxnLst/>
              <a:rect l="l" t="t" r="r" b="b"/>
              <a:pathLst>
                <a:path w="14763" h="21871" extrusionOk="0">
                  <a:moveTo>
                    <a:pt x="6092" y="0"/>
                  </a:moveTo>
                  <a:cubicBezTo>
                    <a:pt x="5971" y="0"/>
                    <a:pt x="5850" y="26"/>
                    <a:pt x="5738" y="75"/>
                  </a:cubicBezTo>
                  <a:cubicBezTo>
                    <a:pt x="5519" y="1143"/>
                    <a:pt x="5083" y="2793"/>
                    <a:pt x="4343" y="3789"/>
                  </a:cubicBezTo>
                  <a:lnTo>
                    <a:pt x="3986" y="3789"/>
                  </a:lnTo>
                  <a:cubicBezTo>
                    <a:pt x="3977" y="3803"/>
                    <a:pt x="3968" y="3818"/>
                    <a:pt x="3959" y="3831"/>
                  </a:cubicBezTo>
                  <a:cubicBezTo>
                    <a:pt x="3944" y="3831"/>
                    <a:pt x="3929" y="3827"/>
                    <a:pt x="3914" y="3827"/>
                  </a:cubicBezTo>
                  <a:lnTo>
                    <a:pt x="2168" y="3827"/>
                  </a:lnTo>
                  <a:cubicBezTo>
                    <a:pt x="2161" y="3827"/>
                    <a:pt x="2153" y="3827"/>
                    <a:pt x="2146" y="3827"/>
                  </a:cubicBezTo>
                  <a:cubicBezTo>
                    <a:pt x="961" y="3827"/>
                    <a:pt x="0" y="4787"/>
                    <a:pt x="0" y="5974"/>
                  </a:cubicBezTo>
                  <a:cubicBezTo>
                    <a:pt x="0" y="7162"/>
                    <a:pt x="962" y="8122"/>
                    <a:pt x="2149" y="8122"/>
                  </a:cubicBezTo>
                  <a:cubicBezTo>
                    <a:pt x="2155" y="8122"/>
                    <a:pt x="2161" y="8122"/>
                    <a:pt x="2168" y="8122"/>
                  </a:cubicBezTo>
                  <a:lnTo>
                    <a:pt x="2678" y="8122"/>
                  </a:lnTo>
                  <a:lnTo>
                    <a:pt x="2678" y="17342"/>
                  </a:lnTo>
                  <a:cubicBezTo>
                    <a:pt x="2678" y="19843"/>
                    <a:pt x="4366" y="21871"/>
                    <a:pt x="6446" y="21871"/>
                  </a:cubicBezTo>
                  <a:cubicBezTo>
                    <a:pt x="8528" y="21871"/>
                    <a:pt x="10214" y="19843"/>
                    <a:pt x="10214" y="17342"/>
                  </a:cubicBezTo>
                  <a:lnTo>
                    <a:pt x="10214" y="14329"/>
                  </a:lnTo>
                  <a:cubicBezTo>
                    <a:pt x="11657" y="13963"/>
                    <a:pt x="12913" y="13076"/>
                    <a:pt x="13742" y="11840"/>
                  </a:cubicBezTo>
                  <a:cubicBezTo>
                    <a:pt x="14405" y="10942"/>
                    <a:pt x="14763" y="9856"/>
                    <a:pt x="14763" y="8739"/>
                  </a:cubicBezTo>
                  <a:lnTo>
                    <a:pt x="14763" y="1976"/>
                  </a:lnTo>
                  <a:cubicBezTo>
                    <a:pt x="14685" y="1982"/>
                    <a:pt x="14610" y="1995"/>
                    <a:pt x="14530" y="1995"/>
                  </a:cubicBezTo>
                  <a:cubicBezTo>
                    <a:pt x="13272" y="1994"/>
                    <a:pt x="12178" y="1323"/>
                    <a:pt x="11565" y="325"/>
                  </a:cubicBezTo>
                  <a:cubicBezTo>
                    <a:pt x="11029" y="358"/>
                    <a:pt x="10480" y="383"/>
                    <a:pt x="9939" y="395"/>
                  </a:cubicBezTo>
                  <a:cubicBezTo>
                    <a:pt x="9600" y="479"/>
                    <a:pt x="9252" y="520"/>
                    <a:pt x="8905" y="520"/>
                  </a:cubicBezTo>
                  <a:cubicBezTo>
                    <a:pt x="8452" y="520"/>
                    <a:pt x="7999" y="449"/>
                    <a:pt x="7565" y="308"/>
                  </a:cubicBezTo>
                  <a:cubicBezTo>
                    <a:pt x="7114" y="251"/>
                    <a:pt x="6710" y="169"/>
                    <a:pt x="6380" y="50"/>
                  </a:cubicBezTo>
                  <a:cubicBezTo>
                    <a:pt x="6287" y="17"/>
                    <a:pt x="6189" y="0"/>
                    <a:pt x="6092"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7"/>
            <p:cNvSpPr/>
            <p:nvPr/>
          </p:nvSpPr>
          <p:spPr>
            <a:xfrm>
              <a:off x="9749729" y="-1135218"/>
              <a:ext cx="261992" cy="136902"/>
            </a:xfrm>
            <a:custGeom>
              <a:avLst/>
              <a:gdLst/>
              <a:ahLst/>
              <a:cxnLst/>
              <a:rect l="l" t="t" r="r" b="b"/>
              <a:pathLst>
                <a:path w="12267" h="6410" extrusionOk="0">
                  <a:moveTo>
                    <a:pt x="1203" y="1"/>
                  </a:moveTo>
                  <a:lnTo>
                    <a:pt x="1203" y="363"/>
                  </a:lnTo>
                  <a:cubicBezTo>
                    <a:pt x="1203" y="3623"/>
                    <a:pt x="1" y="6409"/>
                    <a:pt x="6757" y="6409"/>
                  </a:cubicBezTo>
                  <a:cubicBezTo>
                    <a:pt x="6915" y="6409"/>
                    <a:pt x="7078" y="6408"/>
                    <a:pt x="7246" y="6405"/>
                  </a:cubicBezTo>
                  <a:cubicBezTo>
                    <a:pt x="9338" y="6405"/>
                    <a:pt x="11183" y="5339"/>
                    <a:pt x="12267" y="3722"/>
                  </a:cubicBezTo>
                  <a:lnTo>
                    <a:pt x="12267" y="3722"/>
                  </a:lnTo>
                  <a:cubicBezTo>
                    <a:pt x="11311" y="5025"/>
                    <a:pt x="9773" y="5875"/>
                    <a:pt x="8032" y="5875"/>
                  </a:cubicBezTo>
                  <a:lnTo>
                    <a:pt x="7199" y="5875"/>
                  </a:lnTo>
                  <a:cubicBezTo>
                    <a:pt x="4297" y="5875"/>
                    <a:pt x="1945" y="3522"/>
                    <a:pt x="1945" y="621"/>
                  </a:cubicBezTo>
                  <a:lnTo>
                    <a:pt x="1945"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7"/>
            <p:cNvSpPr/>
            <p:nvPr/>
          </p:nvSpPr>
          <p:spPr>
            <a:xfrm>
              <a:off x="9747081" y="-1496480"/>
              <a:ext cx="370745" cy="272906"/>
            </a:xfrm>
            <a:custGeom>
              <a:avLst/>
              <a:gdLst/>
              <a:ahLst/>
              <a:cxnLst/>
              <a:rect l="l" t="t" r="r" b="b"/>
              <a:pathLst>
                <a:path w="17359" h="12778" extrusionOk="0">
                  <a:moveTo>
                    <a:pt x="14220" y="0"/>
                  </a:moveTo>
                  <a:cubicBezTo>
                    <a:pt x="12855" y="0"/>
                    <a:pt x="11622" y="895"/>
                    <a:pt x="11222" y="2237"/>
                  </a:cubicBezTo>
                  <a:cubicBezTo>
                    <a:pt x="10408" y="1093"/>
                    <a:pt x="9076" y="346"/>
                    <a:pt x="7566" y="346"/>
                  </a:cubicBezTo>
                  <a:cubicBezTo>
                    <a:pt x="5664" y="346"/>
                    <a:pt x="4043" y="1533"/>
                    <a:pt x="3391" y="3204"/>
                  </a:cubicBezTo>
                  <a:cubicBezTo>
                    <a:pt x="1796" y="3899"/>
                    <a:pt x="617" y="5372"/>
                    <a:pt x="338" y="7145"/>
                  </a:cubicBezTo>
                  <a:cubicBezTo>
                    <a:pt x="116" y="7769"/>
                    <a:pt x="2" y="8428"/>
                    <a:pt x="2" y="9092"/>
                  </a:cubicBezTo>
                  <a:lnTo>
                    <a:pt x="2" y="12565"/>
                  </a:lnTo>
                  <a:cubicBezTo>
                    <a:pt x="0" y="12637"/>
                    <a:pt x="9" y="12708"/>
                    <a:pt x="26" y="12777"/>
                  </a:cubicBezTo>
                  <a:cubicBezTo>
                    <a:pt x="278" y="12676"/>
                    <a:pt x="545" y="12624"/>
                    <a:pt x="815" y="12622"/>
                  </a:cubicBezTo>
                  <a:lnTo>
                    <a:pt x="2563" y="12622"/>
                  </a:lnTo>
                  <a:cubicBezTo>
                    <a:pt x="2578" y="12622"/>
                    <a:pt x="2591" y="12627"/>
                    <a:pt x="2608" y="12627"/>
                  </a:cubicBezTo>
                  <a:cubicBezTo>
                    <a:pt x="2617" y="12615"/>
                    <a:pt x="2626" y="12600"/>
                    <a:pt x="2635" y="12586"/>
                  </a:cubicBezTo>
                  <a:lnTo>
                    <a:pt x="2992" y="12586"/>
                  </a:lnTo>
                  <a:cubicBezTo>
                    <a:pt x="3732" y="11590"/>
                    <a:pt x="4166" y="9940"/>
                    <a:pt x="4385" y="8872"/>
                  </a:cubicBezTo>
                  <a:cubicBezTo>
                    <a:pt x="4498" y="8822"/>
                    <a:pt x="4618" y="8797"/>
                    <a:pt x="4739" y="8797"/>
                  </a:cubicBezTo>
                  <a:cubicBezTo>
                    <a:pt x="4837" y="8797"/>
                    <a:pt x="4935" y="8813"/>
                    <a:pt x="5029" y="8847"/>
                  </a:cubicBezTo>
                  <a:cubicBezTo>
                    <a:pt x="5358" y="8966"/>
                    <a:pt x="5762" y="9048"/>
                    <a:pt x="6212" y="9104"/>
                  </a:cubicBezTo>
                  <a:cubicBezTo>
                    <a:pt x="6648" y="9246"/>
                    <a:pt x="7101" y="9317"/>
                    <a:pt x="7555" y="9317"/>
                  </a:cubicBezTo>
                  <a:cubicBezTo>
                    <a:pt x="7901" y="9317"/>
                    <a:pt x="8248" y="9275"/>
                    <a:pt x="8588" y="9192"/>
                  </a:cubicBezTo>
                  <a:cubicBezTo>
                    <a:pt x="9127" y="9182"/>
                    <a:pt x="9677" y="9155"/>
                    <a:pt x="10214" y="9122"/>
                  </a:cubicBezTo>
                  <a:cubicBezTo>
                    <a:pt x="10825" y="10121"/>
                    <a:pt x="11921" y="10792"/>
                    <a:pt x="13179" y="10792"/>
                  </a:cubicBezTo>
                  <a:cubicBezTo>
                    <a:pt x="13257" y="10792"/>
                    <a:pt x="13332" y="10779"/>
                    <a:pt x="13410" y="10773"/>
                  </a:cubicBezTo>
                  <a:cubicBezTo>
                    <a:pt x="13697" y="10755"/>
                    <a:pt x="13978" y="10708"/>
                    <a:pt x="14243" y="10624"/>
                  </a:cubicBezTo>
                  <a:cubicBezTo>
                    <a:pt x="15645" y="10174"/>
                    <a:pt x="16660" y="8860"/>
                    <a:pt x="16660" y="7310"/>
                  </a:cubicBezTo>
                  <a:cubicBezTo>
                    <a:pt x="16660" y="6697"/>
                    <a:pt x="16498" y="6097"/>
                    <a:pt x="16192" y="5568"/>
                  </a:cubicBezTo>
                  <a:cubicBezTo>
                    <a:pt x="16929" y="4975"/>
                    <a:pt x="17358" y="4079"/>
                    <a:pt x="17357" y="3132"/>
                  </a:cubicBezTo>
                  <a:cubicBezTo>
                    <a:pt x="17355" y="1577"/>
                    <a:pt x="16214" y="257"/>
                    <a:pt x="14676" y="34"/>
                  </a:cubicBezTo>
                  <a:cubicBezTo>
                    <a:pt x="14523" y="11"/>
                    <a:pt x="14371" y="0"/>
                    <a:pt x="1422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7"/>
            <p:cNvSpPr/>
            <p:nvPr/>
          </p:nvSpPr>
          <p:spPr>
            <a:xfrm>
              <a:off x="9441092" y="-809986"/>
              <a:ext cx="43099" cy="34813"/>
            </a:xfrm>
            <a:custGeom>
              <a:avLst/>
              <a:gdLst/>
              <a:ahLst/>
              <a:cxnLst/>
              <a:rect l="l" t="t" r="r" b="b"/>
              <a:pathLst>
                <a:path w="2018" h="1630" extrusionOk="0">
                  <a:moveTo>
                    <a:pt x="1770" y="1"/>
                  </a:moveTo>
                  <a:cubicBezTo>
                    <a:pt x="1722" y="1"/>
                    <a:pt x="1674" y="17"/>
                    <a:pt x="1633" y="49"/>
                  </a:cubicBezTo>
                  <a:lnTo>
                    <a:pt x="161" y="1238"/>
                  </a:lnTo>
                  <a:cubicBezTo>
                    <a:pt x="0" y="1368"/>
                    <a:pt x="92" y="1628"/>
                    <a:pt x="299" y="1629"/>
                  </a:cubicBezTo>
                  <a:cubicBezTo>
                    <a:pt x="350" y="1629"/>
                    <a:pt x="399" y="1611"/>
                    <a:pt x="438" y="1581"/>
                  </a:cubicBezTo>
                  <a:lnTo>
                    <a:pt x="1911" y="391"/>
                  </a:lnTo>
                  <a:cubicBezTo>
                    <a:pt x="2004" y="314"/>
                    <a:pt x="2018" y="176"/>
                    <a:pt x="1943" y="83"/>
                  </a:cubicBezTo>
                  <a:cubicBezTo>
                    <a:pt x="1899" y="29"/>
                    <a:pt x="1835" y="1"/>
                    <a:pt x="1770"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7"/>
            <p:cNvSpPr/>
            <p:nvPr/>
          </p:nvSpPr>
          <p:spPr>
            <a:xfrm>
              <a:off x="9430627" y="-837025"/>
              <a:ext cx="43185" cy="34791"/>
            </a:xfrm>
            <a:custGeom>
              <a:avLst/>
              <a:gdLst/>
              <a:ahLst/>
              <a:cxnLst/>
              <a:rect l="l" t="t" r="r" b="b"/>
              <a:pathLst>
                <a:path w="2022" h="1629" extrusionOk="0">
                  <a:moveTo>
                    <a:pt x="1773" y="0"/>
                  </a:moveTo>
                  <a:cubicBezTo>
                    <a:pt x="1725" y="0"/>
                    <a:pt x="1676" y="16"/>
                    <a:pt x="1635" y="49"/>
                  </a:cubicBezTo>
                  <a:lnTo>
                    <a:pt x="163" y="1238"/>
                  </a:lnTo>
                  <a:cubicBezTo>
                    <a:pt x="1" y="1369"/>
                    <a:pt x="94" y="1628"/>
                    <a:pt x="301" y="1628"/>
                  </a:cubicBezTo>
                  <a:cubicBezTo>
                    <a:pt x="350" y="1628"/>
                    <a:pt x="400" y="1612"/>
                    <a:pt x="439" y="1580"/>
                  </a:cubicBezTo>
                  <a:lnTo>
                    <a:pt x="1912" y="391"/>
                  </a:lnTo>
                  <a:cubicBezTo>
                    <a:pt x="2006" y="315"/>
                    <a:pt x="2021" y="177"/>
                    <a:pt x="1945" y="82"/>
                  </a:cubicBezTo>
                  <a:cubicBezTo>
                    <a:pt x="1901" y="28"/>
                    <a:pt x="1837" y="0"/>
                    <a:pt x="177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7"/>
            <p:cNvSpPr/>
            <p:nvPr/>
          </p:nvSpPr>
          <p:spPr>
            <a:xfrm>
              <a:off x="9424049" y="-867203"/>
              <a:ext cx="43185" cy="34834"/>
            </a:xfrm>
            <a:custGeom>
              <a:avLst/>
              <a:gdLst/>
              <a:ahLst/>
              <a:cxnLst/>
              <a:rect l="l" t="t" r="r" b="b"/>
              <a:pathLst>
                <a:path w="2022" h="1631" extrusionOk="0">
                  <a:moveTo>
                    <a:pt x="1774" y="1"/>
                  </a:moveTo>
                  <a:cubicBezTo>
                    <a:pt x="1725" y="1"/>
                    <a:pt x="1676" y="17"/>
                    <a:pt x="1636" y="50"/>
                  </a:cubicBezTo>
                  <a:lnTo>
                    <a:pt x="163" y="1238"/>
                  </a:lnTo>
                  <a:cubicBezTo>
                    <a:pt x="1" y="1369"/>
                    <a:pt x="94" y="1630"/>
                    <a:pt x="301" y="1630"/>
                  </a:cubicBezTo>
                  <a:cubicBezTo>
                    <a:pt x="352" y="1630"/>
                    <a:pt x="400" y="1612"/>
                    <a:pt x="439" y="1581"/>
                  </a:cubicBezTo>
                  <a:lnTo>
                    <a:pt x="1912" y="393"/>
                  </a:lnTo>
                  <a:cubicBezTo>
                    <a:pt x="2006" y="317"/>
                    <a:pt x="2021" y="177"/>
                    <a:pt x="1945" y="83"/>
                  </a:cubicBezTo>
                  <a:cubicBezTo>
                    <a:pt x="1901" y="29"/>
                    <a:pt x="1838" y="1"/>
                    <a:pt x="1774"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7"/>
            <p:cNvSpPr/>
            <p:nvPr/>
          </p:nvSpPr>
          <p:spPr>
            <a:xfrm>
              <a:off x="9418133" y="-892362"/>
              <a:ext cx="43164" cy="34791"/>
            </a:xfrm>
            <a:custGeom>
              <a:avLst/>
              <a:gdLst/>
              <a:ahLst/>
              <a:cxnLst/>
              <a:rect l="l" t="t" r="r" b="b"/>
              <a:pathLst>
                <a:path w="2021" h="1629" extrusionOk="0">
                  <a:moveTo>
                    <a:pt x="1773" y="0"/>
                  </a:moveTo>
                  <a:cubicBezTo>
                    <a:pt x="1724" y="0"/>
                    <a:pt x="1676" y="16"/>
                    <a:pt x="1635" y="49"/>
                  </a:cubicBezTo>
                  <a:lnTo>
                    <a:pt x="162" y="1237"/>
                  </a:lnTo>
                  <a:cubicBezTo>
                    <a:pt x="0" y="1367"/>
                    <a:pt x="92" y="1628"/>
                    <a:pt x="300" y="1628"/>
                  </a:cubicBezTo>
                  <a:cubicBezTo>
                    <a:pt x="350" y="1628"/>
                    <a:pt x="400" y="1612"/>
                    <a:pt x="439" y="1580"/>
                  </a:cubicBezTo>
                  <a:lnTo>
                    <a:pt x="1911" y="391"/>
                  </a:lnTo>
                  <a:cubicBezTo>
                    <a:pt x="2006" y="315"/>
                    <a:pt x="2021" y="177"/>
                    <a:pt x="1944" y="82"/>
                  </a:cubicBezTo>
                  <a:cubicBezTo>
                    <a:pt x="1901" y="28"/>
                    <a:pt x="1837" y="0"/>
                    <a:pt x="177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7"/>
            <p:cNvSpPr/>
            <p:nvPr/>
          </p:nvSpPr>
          <p:spPr>
            <a:xfrm>
              <a:off x="9704537" y="-1049169"/>
              <a:ext cx="326343" cy="218210"/>
            </a:xfrm>
            <a:custGeom>
              <a:avLst/>
              <a:gdLst/>
              <a:ahLst/>
              <a:cxnLst/>
              <a:rect l="l" t="t" r="r" b="b"/>
              <a:pathLst>
                <a:path w="15280" h="10217" extrusionOk="0">
                  <a:moveTo>
                    <a:pt x="2368" y="0"/>
                  </a:moveTo>
                  <a:cubicBezTo>
                    <a:pt x="2053" y="0"/>
                    <a:pt x="1738" y="73"/>
                    <a:pt x="1459" y="222"/>
                  </a:cubicBezTo>
                  <a:cubicBezTo>
                    <a:pt x="967" y="484"/>
                    <a:pt x="653" y="969"/>
                    <a:pt x="575" y="1517"/>
                  </a:cubicBezTo>
                  <a:cubicBezTo>
                    <a:pt x="463" y="2314"/>
                    <a:pt x="338" y="3059"/>
                    <a:pt x="162" y="3838"/>
                  </a:cubicBezTo>
                  <a:cubicBezTo>
                    <a:pt x="0" y="4554"/>
                    <a:pt x="41" y="5300"/>
                    <a:pt x="279" y="5994"/>
                  </a:cubicBezTo>
                  <a:cubicBezTo>
                    <a:pt x="1013" y="8107"/>
                    <a:pt x="3402" y="9280"/>
                    <a:pt x="5428" y="9824"/>
                  </a:cubicBezTo>
                  <a:cubicBezTo>
                    <a:pt x="6394" y="10085"/>
                    <a:pt x="7397" y="10217"/>
                    <a:pt x="8400" y="10217"/>
                  </a:cubicBezTo>
                  <a:cubicBezTo>
                    <a:pt x="9346" y="10217"/>
                    <a:pt x="10293" y="10100"/>
                    <a:pt x="11209" y="9865"/>
                  </a:cubicBezTo>
                  <a:cubicBezTo>
                    <a:pt x="11427" y="9809"/>
                    <a:pt x="11640" y="9748"/>
                    <a:pt x="11853" y="9679"/>
                  </a:cubicBezTo>
                  <a:cubicBezTo>
                    <a:pt x="12750" y="9389"/>
                    <a:pt x="13646" y="8966"/>
                    <a:pt x="14224" y="8223"/>
                  </a:cubicBezTo>
                  <a:cubicBezTo>
                    <a:pt x="15001" y="7220"/>
                    <a:pt x="14919" y="6022"/>
                    <a:pt x="15087" y="4839"/>
                  </a:cubicBezTo>
                  <a:cubicBezTo>
                    <a:pt x="15279" y="3497"/>
                    <a:pt x="14384" y="1988"/>
                    <a:pt x="12996" y="1723"/>
                  </a:cubicBezTo>
                  <a:cubicBezTo>
                    <a:pt x="12909" y="1706"/>
                    <a:pt x="12818" y="1699"/>
                    <a:pt x="12724" y="1699"/>
                  </a:cubicBezTo>
                  <a:cubicBezTo>
                    <a:pt x="12027" y="1699"/>
                    <a:pt x="11176" y="2112"/>
                    <a:pt x="10499" y="2196"/>
                  </a:cubicBezTo>
                  <a:cubicBezTo>
                    <a:pt x="10098" y="2246"/>
                    <a:pt x="9694" y="2271"/>
                    <a:pt x="9291" y="2271"/>
                  </a:cubicBezTo>
                  <a:cubicBezTo>
                    <a:pt x="8766" y="2271"/>
                    <a:pt x="8242" y="2229"/>
                    <a:pt x="7724" y="2145"/>
                  </a:cubicBezTo>
                  <a:cubicBezTo>
                    <a:pt x="7038" y="2032"/>
                    <a:pt x="6370" y="1840"/>
                    <a:pt x="5730" y="1571"/>
                  </a:cubicBezTo>
                  <a:cubicBezTo>
                    <a:pt x="5386" y="1427"/>
                    <a:pt x="5053" y="1260"/>
                    <a:pt x="4733" y="1068"/>
                  </a:cubicBezTo>
                  <a:cubicBezTo>
                    <a:pt x="4420" y="879"/>
                    <a:pt x="4109" y="675"/>
                    <a:pt x="3797" y="487"/>
                  </a:cubicBezTo>
                  <a:cubicBezTo>
                    <a:pt x="3540" y="333"/>
                    <a:pt x="3274" y="189"/>
                    <a:pt x="2988" y="97"/>
                  </a:cubicBezTo>
                  <a:cubicBezTo>
                    <a:pt x="2788" y="33"/>
                    <a:pt x="2578" y="0"/>
                    <a:pt x="2368"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7"/>
            <p:cNvSpPr/>
            <p:nvPr/>
          </p:nvSpPr>
          <p:spPr>
            <a:xfrm>
              <a:off x="9442203" y="-1059847"/>
              <a:ext cx="590172" cy="274764"/>
            </a:xfrm>
            <a:custGeom>
              <a:avLst/>
              <a:gdLst/>
              <a:ahLst/>
              <a:cxnLst/>
              <a:rect l="l" t="t" r="r" b="b"/>
              <a:pathLst>
                <a:path w="27633" h="12865" extrusionOk="0">
                  <a:moveTo>
                    <a:pt x="14723" y="0"/>
                  </a:moveTo>
                  <a:cubicBezTo>
                    <a:pt x="14408" y="0"/>
                    <a:pt x="14093" y="73"/>
                    <a:pt x="13814" y="222"/>
                  </a:cubicBezTo>
                  <a:cubicBezTo>
                    <a:pt x="13421" y="432"/>
                    <a:pt x="13148" y="786"/>
                    <a:pt x="13011" y="1199"/>
                  </a:cubicBezTo>
                  <a:cubicBezTo>
                    <a:pt x="2198" y="1847"/>
                    <a:pt x="230" y="7130"/>
                    <a:pt x="16" y="7839"/>
                  </a:cubicBezTo>
                  <a:cubicBezTo>
                    <a:pt x="1" y="7887"/>
                    <a:pt x="1" y="7939"/>
                    <a:pt x="17" y="7989"/>
                  </a:cubicBezTo>
                  <a:lnTo>
                    <a:pt x="1538" y="12693"/>
                  </a:lnTo>
                  <a:cubicBezTo>
                    <a:pt x="1574" y="12803"/>
                    <a:pt x="1674" y="12864"/>
                    <a:pt x="1776" y="12864"/>
                  </a:cubicBezTo>
                  <a:cubicBezTo>
                    <a:pt x="1840" y="12864"/>
                    <a:pt x="1906" y="12839"/>
                    <a:pt x="1957" y="12786"/>
                  </a:cubicBezTo>
                  <a:cubicBezTo>
                    <a:pt x="6037" y="8612"/>
                    <a:pt x="9788" y="6768"/>
                    <a:pt x="12631" y="5988"/>
                  </a:cubicBezTo>
                  <a:cubicBezTo>
                    <a:pt x="12631" y="5989"/>
                    <a:pt x="12631" y="5992"/>
                    <a:pt x="12633" y="5994"/>
                  </a:cubicBezTo>
                  <a:cubicBezTo>
                    <a:pt x="13367" y="8107"/>
                    <a:pt x="15754" y="9278"/>
                    <a:pt x="17780" y="9825"/>
                  </a:cubicBezTo>
                  <a:cubicBezTo>
                    <a:pt x="18748" y="10086"/>
                    <a:pt x="19751" y="10217"/>
                    <a:pt x="20754" y="10217"/>
                  </a:cubicBezTo>
                  <a:cubicBezTo>
                    <a:pt x="21700" y="10217"/>
                    <a:pt x="22647" y="10100"/>
                    <a:pt x="23563" y="9865"/>
                  </a:cubicBezTo>
                  <a:cubicBezTo>
                    <a:pt x="23779" y="9810"/>
                    <a:pt x="23994" y="9748"/>
                    <a:pt x="24207" y="9679"/>
                  </a:cubicBezTo>
                  <a:cubicBezTo>
                    <a:pt x="25103" y="9389"/>
                    <a:pt x="25999" y="8966"/>
                    <a:pt x="26577" y="8223"/>
                  </a:cubicBezTo>
                  <a:cubicBezTo>
                    <a:pt x="27355" y="7222"/>
                    <a:pt x="27274" y="6022"/>
                    <a:pt x="27442" y="4839"/>
                  </a:cubicBezTo>
                  <a:cubicBezTo>
                    <a:pt x="27633" y="3497"/>
                    <a:pt x="26694" y="2161"/>
                    <a:pt x="25351" y="1723"/>
                  </a:cubicBezTo>
                  <a:cubicBezTo>
                    <a:pt x="25208" y="1676"/>
                    <a:pt x="25064" y="1657"/>
                    <a:pt x="24919" y="1657"/>
                  </a:cubicBezTo>
                  <a:cubicBezTo>
                    <a:pt x="24214" y="1657"/>
                    <a:pt x="23490" y="2117"/>
                    <a:pt x="22853" y="2196"/>
                  </a:cubicBezTo>
                  <a:cubicBezTo>
                    <a:pt x="22451" y="2246"/>
                    <a:pt x="22046" y="2271"/>
                    <a:pt x="21641" y="2271"/>
                  </a:cubicBezTo>
                  <a:cubicBezTo>
                    <a:pt x="21118" y="2271"/>
                    <a:pt x="20595" y="2229"/>
                    <a:pt x="20077" y="2145"/>
                  </a:cubicBezTo>
                  <a:cubicBezTo>
                    <a:pt x="19393" y="2032"/>
                    <a:pt x="18725" y="1840"/>
                    <a:pt x="18085" y="1571"/>
                  </a:cubicBezTo>
                  <a:cubicBezTo>
                    <a:pt x="17741" y="1427"/>
                    <a:pt x="17408" y="1260"/>
                    <a:pt x="17088" y="1068"/>
                  </a:cubicBezTo>
                  <a:cubicBezTo>
                    <a:pt x="16775" y="879"/>
                    <a:pt x="16464" y="675"/>
                    <a:pt x="16152" y="487"/>
                  </a:cubicBezTo>
                  <a:cubicBezTo>
                    <a:pt x="15895" y="331"/>
                    <a:pt x="15629" y="189"/>
                    <a:pt x="15343" y="97"/>
                  </a:cubicBezTo>
                  <a:cubicBezTo>
                    <a:pt x="15143" y="33"/>
                    <a:pt x="14933" y="0"/>
                    <a:pt x="14723"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7"/>
            <p:cNvSpPr/>
            <p:nvPr/>
          </p:nvSpPr>
          <p:spPr>
            <a:xfrm>
              <a:off x="9753189" y="-1035735"/>
              <a:ext cx="51963" cy="152770"/>
            </a:xfrm>
            <a:custGeom>
              <a:avLst/>
              <a:gdLst/>
              <a:ahLst/>
              <a:cxnLst/>
              <a:rect l="l" t="t" r="r" b="b"/>
              <a:pathLst>
                <a:path w="2433" h="7153" extrusionOk="0">
                  <a:moveTo>
                    <a:pt x="1648" y="0"/>
                  </a:moveTo>
                  <a:cubicBezTo>
                    <a:pt x="1638" y="0"/>
                    <a:pt x="1628" y="1"/>
                    <a:pt x="1618" y="2"/>
                  </a:cubicBezTo>
                  <a:cubicBezTo>
                    <a:pt x="1498" y="20"/>
                    <a:pt x="1414" y="131"/>
                    <a:pt x="1430" y="252"/>
                  </a:cubicBezTo>
                  <a:cubicBezTo>
                    <a:pt x="1436" y="292"/>
                    <a:pt x="1969" y="4317"/>
                    <a:pt x="111" y="6800"/>
                  </a:cubicBezTo>
                  <a:cubicBezTo>
                    <a:pt x="1" y="6945"/>
                    <a:pt x="105" y="7152"/>
                    <a:pt x="286" y="7152"/>
                  </a:cubicBezTo>
                  <a:cubicBezTo>
                    <a:pt x="357" y="7152"/>
                    <a:pt x="421" y="7119"/>
                    <a:pt x="463" y="7064"/>
                  </a:cubicBezTo>
                  <a:cubicBezTo>
                    <a:pt x="2433" y="4434"/>
                    <a:pt x="1889" y="363"/>
                    <a:pt x="1865" y="190"/>
                  </a:cubicBezTo>
                  <a:cubicBezTo>
                    <a:pt x="1850" y="80"/>
                    <a:pt x="1756" y="0"/>
                    <a:pt x="1648"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7"/>
            <p:cNvSpPr/>
            <p:nvPr/>
          </p:nvSpPr>
          <p:spPr>
            <a:xfrm>
              <a:off x="9861920" y="-1005642"/>
              <a:ext cx="47414" cy="157939"/>
            </a:xfrm>
            <a:custGeom>
              <a:avLst/>
              <a:gdLst/>
              <a:ahLst/>
              <a:cxnLst/>
              <a:rect l="l" t="t" r="r" b="b"/>
              <a:pathLst>
                <a:path w="2220" h="7395" extrusionOk="0">
                  <a:moveTo>
                    <a:pt x="1369" y="0"/>
                  </a:moveTo>
                  <a:cubicBezTo>
                    <a:pt x="1357" y="0"/>
                    <a:pt x="1346" y="1"/>
                    <a:pt x="1335" y="3"/>
                  </a:cubicBezTo>
                  <a:cubicBezTo>
                    <a:pt x="1216" y="22"/>
                    <a:pt x="1134" y="134"/>
                    <a:pt x="1150" y="252"/>
                  </a:cubicBezTo>
                  <a:cubicBezTo>
                    <a:pt x="1158" y="291"/>
                    <a:pt x="1758" y="4247"/>
                    <a:pt x="88" y="7061"/>
                  </a:cubicBezTo>
                  <a:cubicBezTo>
                    <a:pt x="0" y="7209"/>
                    <a:pt x="107" y="7395"/>
                    <a:pt x="277" y="7395"/>
                  </a:cubicBezTo>
                  <a:cubicBezTo>
                    <a:pt x="355" y="7395"/>
                    <a:pt x="427" y="7354"/>
                    <a:pt x="466" y="7287"/>
                  </a:cubicBezTo>
                  <a:cubicBezTo>
                    <a:pt x="2219" y="4334"/>
                    <a:pt x="1613" y="351"/>
                    <a:pt x="1586" y="183"/>
                  </a:cubicBezTo>
                  <a:cubicBezTo>
                    <a:pt x="1567" y="76"/>
                    <a:pt x="1474" y="0"/>
                    <a:pt x="1369"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7"/>
            <p:cNvSpPr/>
            <p:nvPr/>
          </p:nvSpPr>
          <p:spPr>
            <a:xfrm>
              <a:off x="9968110" y="-1017432"/>
              <a:ext cx="49015" cy="152706"/>
            </a:xfrm>
            <a:custGeom>
              <a:avLst/>
              <a:gdLst/>
              <a:ahLst/>
              <a:cxnLst/>
              <a:rect l="l" t="t" r="r" b="b"/>
              <a:pathLst>
                <a:path w="2295" h="7150" extrusionOk="0">
                  <a:moveTo>
                    <a:pt x="537" y="1"/>
                  </a:moveTo>
                  <a:cubicBezTo>
                    <a:pt x="504" y="1"/>
                    <a:pt x="471" y="8"/>
                    <a:pt x="440" y="24"/>
                  </a:cubicBezTo>
                  <a:cubicBezTo>
                    <a:pt x="332" y="76"/>
                    <a:pt x="287" y="207"/>
                    <a:pt x="340" y="316"/>
                  </a:cubicBezTo>
                  <a:cubicBezTo>
                    <a:pt x="355" y="346"/>
                    <a:pt x="1803" y="3377"/>
                    <a:pt x="75" y="6830"/>
                  </a:cubicBezTo>
                  <a:cubicBezTo>
                    <a:pt x="0" y="6977"/>
                    <a:pt x="107" y="7150"/>
                    <a:pt x="272" y="7150"/>
                  </a:cubicBezTo>
                  <a:cubicBezTo>
                    <a:pt x="355" y="7150"/>
                    <a:pt x="431" y="7102"/>
                    <a:pt x="469" y="7028"/>
                  </a:cubicBezTo>
                  <a:cubicBezTo>
                    <a:pt x="2294" y="3382"/>
                    <a:pt x="799" y="253"/>
                    <a:pt x="734" y="123"/>
                  </a:cubicBezTo>
                  <a:cubicBezTo>
                    <a:pt x="696" y="46"/>
                    <a:pt x="618" y="1"/>
                    <a:pt x="53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6" name="Google Shape;396;p27"/>
          <p:cNvSpPr txBox="1">
            <a:spLocks noGrp="1"/>
          </p:cNvSpPr>
          <p:nvPr>
            <p:ph type="title"/>
          </p:nvPr>
        </p:nvSpPr>
        <p:spPr>
          <a:xfrm>
            <a:off x="2315425" y="5089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000000"/>
                </a:solidFill>
              </a:rPr>
              <a:t>References</a:t>
            </a:r>
            <a:endParaRPr b="1">
              <a:solidFill>
                <a:srgbClr val="000000"/>
              </a:solidFill>
            </a:endParaRPr>
          </a:p>
        </p:txBody>
      </p:sp>
      <p:sp>
        <p:nvSpPr>
          <p:cNvPr id="397" name="Google Shape;397;p27"/>
          <p:cNvSpPr txBox="1">
            <a:spLocks noGrp="1"/>
          </p:cNvSpPr>
          <p:nvPr>
            <p:ph type="body" idx="1"/>
          </p:nvPr>
        </p:nvSpPr>
        <p:spPr>
          <a:xfrm>
            <a:off x="2624050" y="1348650"/>
            <a:ext cx="6325800" cy="2874900"/>
          </a:xfrm>
          <a:prstGeom prst="rect">
            <a:avLst/>
          </a:prstGeom>
          <a:noFill/>
        </p:spPr>
        <p:txBody>
          <a:bodyPr spcFirstLastPara="1" wrap="square" lIns="91425" tIns="91425" rIns="91425" bIns="91425" anchor="t" anchorCtr="0">
            <a:normAutofit lnSpcReduction="10000"/>
          </a:bodyPr>
          <a:lstStyle/>
          <a:p>
            <a:pPr marL="0" marR="0" lvl="0" indent="0" algn="l" rtl="0">
              <a:lnSpc>
                <a:spcPct val="115000"/>
              </a:lnSpc>
              <a:spcBef>
                <a:spcPts val="0"/>
              </a:spcBef>
              <a:spcAft>
                <a:spcPts val="0"/>
              </a:spcAft>
              <a:buNone/>
            </a:pPr>
            <a:r>
              <a:rPr lang="en-GB" sz="1200">
                <a:solidFill>
                  <a:srgbClr val="000000"/>
                </a:solidFill>
                <a:latin typeface="Times New Roman"/>
                <a:ea typeface="Times New Roman"/>
                <a:cs typeface="Times New Roman"/>
                <a:sym typeface="Times New Roman"/>
              </a:rPr>
              <a:t>[1] IBM Cloud Docs. (n.d.). Retrieved April 17, 2022, from </a:t>
            </a:r>
            <a:r>
              <a:rPr lang="en-GB" sz="1200" i="1">
                <a:solidFill>
                  <a:srgbClr val="000000"/>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https://cloud.ibm.com/docs/assistant?topic=assistant-getting-started</a:t>
            </a:r>
            <a:endParaRPr sz="1200" i="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00" i="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GB" sz="1200">
                <a:solidFill>
                  <a:srgbClr val="000000"/>
                </a:solidFill>
                <a:latin typeface="Times New Roman"/>
                <a:ea typeface="Times New Roman"/>
                <a:cs typeface="Times New Roman"/>
                <a:sym typeface="Times New Roman"/>
              </a:rPr>
              <a:t>[2] ISO 9241-210:2019 Ergonomics of human-system interaction — Part 210: Human-centred design for interactive systems</a:t>
            </a:r>
            <a:endParaRPr sz="1200">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1200" i="1">
              <a:solidFill>
                <a:srgbClr val="000000"/>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GB" sz="1200">
                <a:solidFill>
                  <a:srgbClr val="000000"/>
                </a:solidFill>
                <a:latin typeface="Times New Roman"/>
                <a:ea typeface="Times New Roman"/>
                <a:cs typeface="Times New Roman"/>
                <a:sym typeface="Times New Roman"/>
              </a:rPr>
              <a:t>[3] </a:t>
            </a:r>
            <a:r>
              <a:rPr lang="en-GB" sz="1200" i="1">
                <a:solidFill>
                  <a:srgbClr val="000000"/>
                </a:solidFill>
                <a:latin typeface="Times New Roman"/>
                <a:ea typeface="Times New Roman"/>
                <a:cs typeface="Times New Roman"/>
                <a:sym typeface="Times New Roman"/>
              </a:rPr>
              <a:t>Spy: SPDR S&amp;P 500 ETF trust overview</a:t>
            </a:r>
            <a:r>
              <a:rPr lang="en-GB" sz="1200">
                <a:solidFill>
                  <a:srgbClr val="000000"/>
                </a:solidFill>
                <a:latin typeface="Times New Roman"/>
                <a:ea typeface="Times New Roman"/>
                <a:cs typeface="Times New Roman"/>
                <a:sym typeface="Times New Roman"/>
              </a:rPr>
              <a:t>. MarketWatch. (n.d.). Retrieved April 17, 2022, from https://www.marketwatch.com/investing/fund/spy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200">
                <a:solidFill>
                  <a:srgbClr val="000000"/>
                </a:solidFill>
                <a:latin typeface="Times New Roman"/>
                <a:ea typeface="Times New Roman"/>
                <a:cs typeface="Times New Roman"/>
                <a:sym typeface="Times New Roman"/>
              </a:rPr>
              <a:t>[4] Cboe Global Markets. Retrieved April 17, 2022, from https://www.cboe.com/ </a:t>
            </a: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200">
                <a:solidFill>
                  <a:srgbClr val="000000"/>
                </a:solidFill>
                <a:latin typeface="Times New Roman"/>
                <a:ea typeface="Times New Roman"/>
                <a:cs typeface="Times New Roman"/>
                <a:sym typeface="Times New Roman"/>
              </a:rPr>
              <a:t>[5] </a:t>
            </a:r>
            <a:r>
              <a:rPr lang="en-GB" sz="1200" i="1">
                <a:solidFill>
                  <a:srgbClr val="000000"/>
                </a:solidFill>
                <a:latin typeface="Times New Roman"/>
                <a:ea typeface="Times New Roman"/>
                <a:cs typeface="Times New Roman"/>
                <a:sym typeface="Times New Roman"/>
              </a:rPr>
              <a:t>Ishares U.S. treasury bond ETF: Govt</a:t>
            </a:r>
            <a:r>
              <a:rPr lang="en-GB" sz="1200">
                <a:solidFill>
                  <a:srgbClr val="000000"/>
                </a:solidFill>
                <a:latin typeface="Times New Roman"/>
                <a:ea typeface="Times New Roman"/>
                <a:cs typeface="Times New Roman"/>
                <a:sym typeface="Times New Roman"/>
              </a:rPr>
              <a:t>. BlackRock. (n.d.). Retrieved April 17, 2022, from https://www.ishares.com/us/products/239468/ishares-us-treasury-bond-etf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8"/>
          <p:cNvSpPr txBox="1">
            <a:spLocks noGrp="1"/>
          </p:cNvSpPr>
          <p:nvPr>
            <p:ph type="title"/>
          </p:nvPr>
        </p:nvSpPr>
        <p:spPr>
          <a:xfrm>
            <a:off x="1390650" y="1198575"/>
            <a:ext cx="3584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300" b="1">
                <a:solidFill>
                  <a:srgbClr val="000000"/>
                </a:solidFill>
              </a:rPr>
              <a:t>Thank you!</a:t>
            </a:r>
            <a:endParaRPr sz="4300" b="1">
              <a:solidFill>
                <a:srgbClr val="000000"/>
              </a:solidFill>
            </a:endParaRPr>
          </a:p>
        </p:txBody>
      </p:sp>
      <p:grpSp>
        <p:nvGrpSpPr>
          <p:cNvPr id="403" name="Google Shape;403;p28"/>
          <p:cNvGrpSpPr/>
          <p:nvPr/>
        </p:nvGrpSpPr>
        <p:grpSpPr>
          <a:xfrm>
            <a:off x="5442429" y="813210"/>
            <a:ext cx="3000080" cy="3806939"/>
            <a:chOff x="5442429" y="813210"/>
            <a:chExt cx="3000080" cy="3806939"/>
          </a:xfrm>
        </p:grpSpPr>
        <p:sp>
          <p:nvSpPr>
            <p:cNvPr id="404" name="Google Shape;404;p28"/>
            <p:cNvSpPr/>
            <p:nvPr/>
          </p:nvSpPr>
          <p:spPr>
            <a:xfrm>
              <a:off x="6330500" y="2239825"/>
              <a:ext cx="95100" cy="284700"/>
            </a:xfrm>
            <a:prstGeom prst="rect">
              <a:avLst/>
            </a:prstGeom>
            <a:solidFill>
              <a:srgbClr val="A3CAF7"/>
            </a:solidFill>
            <a:ln w="9525" cap="flat" cmpd="sng">
              <a:solidFill>
                <a:srgbClr val="A3CAF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5" name="Google Shape;405;p28"/>
            <p:cNvGrpSpPr/>
            <p:nvPr/>
          </p:nvGrpSpPr>
          <p:grpSpPr>
            <a:xfrm>
              <a:off x="5442429" y="813210"/>
              <a:ext cx="3000080" cy="3806939"/>
              <a:chOff x="-6932175" y="-1440125"/>
              <a:chExt cx="2009700" cy="2550200"/>
            </a:xfrm>
          </p:grpSpPr>
          <p:sp>
            <p:nvSpPr>
              <p:cNvPr id="406" name="Google Shape;406;p28"/>
              <p:cNvSpPr/>
              <p:nvPr/>
            </p:nvSpPr>
            <p:spPr>
              <a:xfrm>
                <a:off x="-5175000" y="134675"/>
                <a:ext cx="121125" cy="69650"/>
              </a:xfrm>
              <a:custGeom>
                <a:avLst/>
                <a:gdLst/>
                <a:ahLst/>
                <a:cxnLst/>
                <a:rect l="l" t="t" r="r" b="b"/>
                <a:pathLst>
                  <a:path w="4845" h="2786" extrusionOk="0">
                    <a:moveTo>
                      <a:pt x="1" y="1"/>
                    </a:moveTo>
                    <a:lnTo>
                      <a:pt x="1" y="2786"/>
                    </a:lnTo>
                    <a:lnTo>
                      <a:pt x="4845" y="2786"/>
                    </a:lnTo>
                    <a:lnTo>
                      <a:pt x="4845" y="1"/>
                    </a:lnTo>
                    <a:close/>
                  </a:path>
                </a:pathLst>
              </a:custGeom>
              <a:solidFill>
                <a:srgbClr val="A6B7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8"/>
              <p:cNvSpPr/>
              <p:nvPr/>
            </p:nvSpPr>
            <p:spPr>
              <a:xfrm>
                <a:off x="-5175000" y="576375"/>
                <a:ext cx="121125" cy="69600"/>
              </a:xfrm>
              <a:custGeom>
                <a:avLst/>
                <a:gdLst/>
                <a:ahLst/>
                <a:cxnLst/>
                <a:rect l="l" t="t" r="r" b="b"/>
                <a:pathLst>
                  <a:path w="4845" h="2784" extrusionOk="0">
                    <a:moveTo>
                      <a:pt x="1" y="0"/>
                    </a:moveTo>
                    <a:lnTo>
                      <a:pt x="1" y="2784"/>
                    </a:lnTo>
                    <a:lnTo>
                      <a:pt x="4845" y="2784"/>
                    </a:lnTo>
                    <a:lnTo>
                      <a:pt x="4845" y="0"/>
                    </a:lnTo>
                    <a:close/>
                  </a:path>
                </a:pathLst>
              </a:custGeom>
              <a:solidFill>
                <a:srgbClr val="A6B7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8"/>
              <p:cNvSpPr/>
              <p:nvPr/>
            </p:nvSpPr>
            <p:spPr>
              <a:xfrm>
                <a:off x="-5175000" y="-307000"/>
                <a:ext cx="121125" cy="69650"/>
              </a:xfrm>
              <a:custGeom>
                <a:avLst/>
                <a:gdLst/>
                <a:ahLst/>
                <a:cxnLst/>
                <a:rect l="l" t="t" r="r" b="b"/>
                <a:pathLst>
                  <a:path w="4845" h="2786" extrusionOk="0">
                    <a:moveTo>
                      <a:pt x="1" y="1"/>
                    </a:moveTo>
                    <a:lnTo>
                      <a:pt x="1" y="2786"/>
                    </a:lnTo>
                    <a:lnTo>
                      <a:pt x="4845" y="2786"/>
                    </a:lnTo>
                    <a:lnTo>
                      <a:pt x="4845" y="1"/>
                    </a:lnTo>
                    <a:close/>
                  </a:path>
                </a:pathLst>
              </a:custGeom>
              <a:solidFill>
                <a:srgbClr val="A6B7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8"/>
              <p:cNvSpPr/>
              <p:nvPr/>
            </p:nvSpPr>
            <p:spPr>
              <a:xfrm>
                <a:off x="-5145025" y="-307550"/>
                <a:ext cx="132800" cy="70800"/>
              </a:xfrm>
              <a:custGeom>
                <a:avLst/>
                <a:gdLst/>
                <a:ahLst/>
                <a:cxnLst/>
                <a:rect l="l" t="t" r="r" b="b"/>
                <a:pathLst>
                  <a:path w="5312" h="2832" extrusionOk="0">
                    <a:moveTo>
                      <a:pt x="4845" y="467"/>
                    </a:moveTo>
                    <a:lnTo>
                      <a:pt x="4845" y="2363"/>
                    </a:lnTo>
                    <a:lnTo>
                      <a:pt x="467" y="2363"/>
                    </a:lnTo>
                    <a:lnTo>
                      <a:pt x="469" y="467"/>
                    </a:lnTo>
                    <a:close/>
                    <a:moveTo>
                      <a:pt x="1" y="0"/>
                    </a:moveTo>
                    <a:lnTo>
                      <a:pt x="1" y="2831"/>
                    </a:lnTo>
                    <a:lnTo>
                      <a:pt x="5312" y="2831"/>
                    </a:lnTo>
                    <a:lnTo>
                      <a:pt x="5312" y="0"/>
                    </a:lnTo>
                    <a:close/>
                  </a:path>
                </a:pathLst>
              </a:custGeom>
              <a:solidFill>
                <a:srgbClr val="A6B7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8"/>
              <p:cNvSpPr/>
              <p:nvPr/>
            </p:nvSpPr>
            <p:spPr>
              <a:xfrm>
                <a:off x="-6478475" y="-903300"/>
                <a:ext cx="673750" cy="588625"/>
              </a:xfrm>
              <a:custGeom>
                <a:avLst/>
                <a:gdLst/>
                <a:ahLst/>
                <a:cxnLst/>
                <a:rect l="l" t="t" r="r" b="b"/>
                <a:pathLst>
                  <a:path w="26950" h="23545" extrusionOk="0">
                    <a:moveTo>
                      <a:pt x="3032" y="0"/>
                    </a:moveTo>
                    <a:cubicBezTo>
                      <a:pt x="1351" y="0"/>
                      <a:pt x="1" y="1471"/>
                      <a:pt x="732" y="4553"/>
                    </a:cubicBezTo>
                    <a:cubicBezTo>
                      <a:pt x="2116" y="10389"/>
                      <a:pt x="7460" y="17469"/>
                      <a:pt x="9128" y="18745"/>
                    </a:cubicBezTo>
                    <a:cubicBezTo>
                      <a:pt x="11966" y="20916"/>
                      <a:pt x="21728" y="23544"/>
                      <a:pt x="24644" y="23544"/>
                    </a:cubicBezTo>
                    <a:cubicBezTo>
                      <a:pt x="24797" y="23544"/>
                      <a:pt x="24931" y="23537"/>
                      <a:pt x="25045" y="23522"/>
                    </a:cubicBezTo>
                    <a:cubicBezTo>
                      <a:pt x="26950" y="23272"/>
                      <a:pt x="26621" y="20417"/>
                      <a:pt x="25468" y="19327"/>
                    </a:cubicBezTo>
                    <a:cubicBezTo>
                      <a:pt x="24316" y="18236"/>
                      <a:pt x="13086" y="13406"/>
                      <a:pt x="12837" y="12695"/>
                    </a:cubicBezTo>
                    <a:cubicBezTo>
                      <a:pt x="12473" y="11659"/>
                      <a:pt x="8980" y="5747"/>
                      <a:pt x="6339" y="1953"/>
                    </a:cubicBezTo>
                    <a:cubicBezTo>
                      <a:pt x="5442" y="665"/>
                      <a:pt x="4163" y="0"/>
                      <a:pt x="3032"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8"/>
              <p:cNvSpPr/>
              <p:nvPr/>
            </p:nvSpPr>
            <p:spPr>
              <a:xfrm>
                <a:off x="-5943400" y="-442825"/>
                <a:ext cx="242975" cy="139500"/>
              </a:xfrm>
              <a:custGeom>
                <a:avLst/>
                <a:gdLst/>
                <a:ahLst/>
                <a:cxnLst/>
                <a:rect l="l" t="t" r="r" b="b"/>
                <a:pathLst>
                  <a:path w="9719" h="5580" extrusionOk="0">
                    <a:moveTo>
                      <a:pt x="1100" y="1"/>
                    </a:moveTo>
                    <a:cubicBezTo>
                      <a:pt x="741" y="1"/>
                      <a:pt x="475" y="31"/>
                      <a:pt x="332" y="34"/>
                    </a:cubicBezTo>
                    <a:cubicBezTo>
                      <a:pt x="332" y="34"/>
                      <a:pt x="1" y="4640"/>
                      <a:pt x="171" y="4718"/>
                    </a:cubicBezTo>
                    <a:cubicBezTo>
                      <a:pt x="359" y="4796"/>
                      <a:pt x="4019" y="5332"/>
                      <a:pt x="5065" y="5501"/>
                    </a:cubicBezTo>
                    <a:cubicBezTo>
                      <a:pt x="5407" y="5556"/>
                      <a:pt x="5754" y="5579"/>
                      <a:pt x="6098" y="5579"/>
                    </a:cubicBezTo>
                    <a:cubicBezTo>
                      <a:pt x="7778" y="5579"/>
                      <a:pt x="9354" y="5022"/>
                      <a:pt x="9613" y="4874"/>
                    </a:cubicBezTo>
                    <a:cubicBezTo>
                      <a:pt x="9704" y="4819"/>
                      <a:pt x="9719" y="4620"/>
                      <a:pt x="9676" y="4365"/>
                    </a:cubicBezTo>
                    <a:cubicBezTo>
                      <a:pt x="9673" y="4331"/>
                      <a:pt x="9665" y="4296"/>
                      <a:pt x="9655" y="4262"/>
                    </a:cubicBezTo>
                    <a:cubicBezTo>
                      <a:pt x="9620" y="4084"/>
                      <a:pt x="9569" y="3907"/>
                      <a:pt x="9503" y="3737"/>
                    </a:cubicBezTo>
                    <a:cubicBezTo>
                      <a:pt x="9493" y="3702"/>
                      <a:pt x="9480" y="3669"/>
                      <a:pt x="9463" y="3636"/>
                    </a:cubicBezTo>
                    <a:cubicBezTo>
                      <a:pt x="9393" y="3455"/>
                      <a:pt x="9312" y="3285"/>
                      <a:pt x="9219" y="3145"/>
                    </a:cubicBezTo>
                    <a:cubicBezTo>
                      <a:pt x="9198" y="3105"/>
                      <a:pt x="9174" y="3066"/>
                      <a:pt x="9146" y="3030"/>
                    </a:cubicBezTo>
                    <a:cubicBezTo>
                      <a:pt x="9053" y="2903"/>
                      <a:pt x="8962" y="2812"/>
                      <a:pt x="8867" y="2771"/>
                    </a:cubicBezTo>
                    <a:cubicBezTo>
                      <a:pt x="8469" y="2603"/>
                      <a:pt x="7963" y="2582"/>
                      <a:pt x="7483" y="2582"/>
                    </a:cubicBezTo>
                    <a:cubicBezTo>
                      <a:pt x="7319" y="2582"/>
                      <a:pt x="7157" y="2584"/>
                      <a:pt x="7004" y="2584"/>
                    </a:cubicBezTo>
                    <a:cubicBezTo>
                      <a:pt x="6657" y="2584"/>
                      <a:pt x="6352" y="2571"/>
                      <a:pt x="6151" y="2487"/>
                    </a:cubicBezTo>
                    <a:cubicBezTo>
                      <a:pt x="5122" y="2053"/>
                      <a:pt x="4962" y="1152"/>
                      <a:pt x="3449" y="488"/>
                    </a:cubicBezTo>
                    <a:cubicBezTo>
                      <a:pt x="2513" y="81"/>
                      <a:pt x="1684" y="1"/>
                      <a:pt x="1100"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8"/>
              <p:cNvSpPr/>
              <p:nvPr/>
            </p:nvSpPr>
            <p:spPr>
              <a:xfrm>
                <a:off x="-5782600" y="-336300"/>
                <a:ext cx="81100" cy="16200"/>
              </a:xfrm>
              <a:custGeom>
                <a:avLst/>
                <a:gdLst/>
                <a:ahLst/>
                <a:cxnLst/>
                <a:rect l="l" t="t" r="r" b="b"/>
                <a:pathLst>
                  <a:path w="3244" h="648" extrusionOk="0">
                    <a:moveTo>
                      <a:pt x="3224" y="1"/>
                    </a:moveTo>
                    <a:cubicBezTo>
                      <a:pt x="2171" y="198"/>
                      <a:pt x="1114" y="356"/>
                      <a:pt x="64" y="558"/>
                    </a:cubicBezTo>
                    <a:cubicBezTo>
                      <a:pt x="1" y="568"/>
                      <a:pt x="14" y="647"/>
                      <a:pt x="74" y="647"/>
                    </a:cubicBezTo>
                    <a:cubicBezTo>
                      <a:pt x="1128" y="644"/>
                      <a:pt x="2227" y="426"/>
                      <a:pt x="3244" y="104"/>
                    </a:cubicBezTo>
                    <a:cubicBezTo>
                      <a:pt x="3241" y="70"/>
                      <a:pt x="3235" y="35"/>
                      <a:pt x="3224"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8"/>
              <p:cNvSpPr/>
              <p:nvPr/>
            </p:nvSpPr>
            <p:spPr>
              <a:xfrm>
                <a:off x="-5786950" y="-351925"/>
                <a:ext cx="81150" cy="16025"/>
              </a:xfrm>
              <a:custGeom>
                <a:avLst/>
                <a:gdLst/>
                <a:ahLst/>
                <a:cxnLst/>
                <a:rect l="l" t="t" r="r" b="b"/>
                <a:pathLst>
                  <a:path w="3246" h="641" extrusionOk="0">
                    <a:moveTo>
                      <a:pt x="3205" y="0"/>
                    </a:moveTo>
                    <a:cubicBezTo>
                      <a:pt x="2158" y="198"/>
                      <a:pt x="1101" y="351"/>
                      <a:pt x="58" y="551"/>
                    </a:cubicBezTo>
                    <a:cubicBezTo>
                      <a:pt x="0" y="563"/>
                      <a:pt x="13" y="641"/>
                      <a:pt x="70" y="641"/>
                    </a:cubicBezTo>
                    <a:cubicBezTo>
                      <a:pt x="70" y="641"/>
                      <a:pt x="71" y="641"/>
                      <a:pt x="71" y="641"/>
                    </a:cubicBezTo>
                    <a:cubicBezTo>
                      <a:pt x="1132" y="638"/>
                      <a:pt x="2229" y="422"/>
                      <a:pt x="3245" y="102"/>
                    </a:cubicBezTo>
                    <a:cubicBezTo>
                      <a:pt x="3235" y="66"/>
                      <a:pt x="3222" y="33"/>
                      <a:pt x="3205"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8"/>
              <p:cNvSpPr/>
              <p:nvPr/>
            </p:nvSpPr>
            <p:spPr>
              <a:xfrm>
                <a:off x="-5791325" y="-367075"/>
                <a:ext cx="78425" cy="15425"/>
              </a:xfrm>
              <a:custGeom>
                <a:avLst/>
                <a:gdLst/>
                <a:ahLst/>
                <a:cxnLst/>
                <a:rect l="l" t="t" r="r" b="b"/>
                <a:pathLst>
                  <a:path w="3137" h="617" extrusionOk="0">
                    <a:moveTo>
                      <a:pt x="3063" y="0"/>
                    </a:moveTo>
                    <a:cubicBezTo>
                      <a:pt x="2062" y="187"/>
                      <a:pt x="1056" y="335"/>
                      <a:pt x="58" y="527"/>
                    </a:cubicBezTo>
                    <a:cubicBezTo>
                      <a:pt x="1" y="540"/>
                      <a:pt x="13" y="617"/>
                      <a:pt x="68" y="617"/>
                    </a:cubicBezTo>
                    <a:cubicBezTo>
                      <a:pt x="69" y="617"/>
                      <a:pt x="70" y="617"/>
                      <a:pt x="71" y="617"/>
                    </a:cubicBezTo>
                    <a:cubicBezTo>
                      <a:pt x="1089" y="617"/>
                      <a:pt x="2150" y="413"/>
                      <a:pt x="3136" y="115"/>
                    </a:cubicBezTo>
                    <a:cubicBezTo>
                      <a:pt x="3115" y="75"/>
                      <a:pt x="3091" y="36"/>
                      <a:pt x="3063" y="0"/>
                    </a:cubicBezTo>
                    <a:close/>
                  </a:path>
                </a:pathLst>
              </a:custGeom>
              <a:solidFill>
                <a:srgbClr val="E0BE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8"/>
              <p:cNvSpPr/>
              <p:nvPr/>
            </p:nvSpPr>
            <p:spPr>
              <a:xfrm>
                <a:off x="-5876050" y="-437950"/>
                <a:ext cx="104975" cy="46250"/>
              </a:xfrm>
              <a:custGeom>
                <a:avLst/>
                <a:gdLst/>
                <a:ahLst/>
                <a:cxnLst/>
                <a:rect l="l" t="t" r="r" b="b"/>
                <a:pathLst>
                  <a:path w="4199" h="1850" extrusionOk="0">
                    <a:moveTo>
                      <a:pt x="1" y="1"/>
                    </a:moveTo>
                    <a:lnTo>
                      <a:pt x="656" y="1849"/>
                    </a:lnTo>
                    <a:cubicBezTo>
                      <a:pt x="656" y="1849"/>
                      <a:pt x="2271" y="1608"/>
                      <a:pt x="2146" y="1400"/>
                    </a:cubicBezTo>
                    <a:cubicBezTo>
                      <a:pt x="2024" y="1191"/>
                      <a:pt x="3653" y="1453"/>
                      <a:pt x="4017" y="757"/>
                    </a:cubicBezTo>
                    <a:cubicBezTo>
                      <a:pt x="4199" y="406"/>
                      <a:pt x="3731" y="218"/>
                      <a:pt x="3032" y="218"/>
                    </a:cubicBezTo>
                    <a:cubicBezTo>
                      <a:pt x="2919" y="218"/>
                      <a:pt x="2801" y="223"/>
                      <a:pt x="2679" y="233"/>
                    </a:cubicBezTo>
                    <a:cubicBezTo>
                      <a:pt x="2548" y="243"/>
                      <a:pt x="2401" y="248"/>
                      <a:pt x="2244" y="248"/>
                    </a:cubicBezTo>
                    <a:cubicBezTo>
                      <a:pt x="1348" y="248"/>
                      <a:pt x="150" y="98"/>
                      <a:pt x="1"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8"/>
              <p:cNvSpPr/>
              <p:nvPr/>
            </p:nvSpPr>
            <p:spPr>
              <a:xfrm>
                <a:off x="-6504125" y="-935025"/>
                <a:ext cx="629100" cy="632850"/>
              </a:xfrm>
              <a:custGeom>
                <a:avLst/>
                <a:gdLst/>
                <a:ahLst/>
                <a:cxnLst/>
                <a:rect l="l" t="t" r="r" b="b"/>
                <a:pathLst>
                  <a:path w="25164" h="25314" extrusionOk="0">
                    <a:moveTo>
                      <a:pt x="2727" y="1"/>
                    </a:moveTo>
                    <a:cubicBezTo>
                      <a:pt x="931" y="1"/>
                      <a:pt x="1" y="2476"/>
                      <a:pt x="646" y="5293"/>
                    </a:cubicBezTo>
                    <a:cubicBezTo>
                      <a:pt x="1722" y="10000"/>
                      <a:pt x="6576" y="16517"/>
                      <a:pt x="8875" y="19145"/>
                    </a:cubicBezTo>
                    <a:cubicBezTo>
                      <a:pt x="11172" y="21772"/>
                      <a:pt x="22882" y="25313"/>
                      <a:pt x="22882" y="25313"/>
                    </a:cubicBezTo>
                    <a:cubicBezTo>
                      <a:pt x="25164" y="21876"/>
                      <a:pt x="24321" y="18476"/>
                      <a:pt x="24321" y="18476"/>
                    </a:cubicBezTo>
                    <a:cubicBezTo>
                      <a:pt x="24321" y="18476"/>
                      <a:pt x="15708" y="14019"/>
                      <a:pt x="15272" y="13534"/>
                    </a:cubicBezTo>
                    <a:cubicBezTo>
                      <a:pt x="14837" y="13048"/>
                      <a:pt x="11772" y="11233"/>
                      <a:pt x="7293" y="3978"/>
                    </a:cubicBezTo>
                    <a:cubicBezTo>
                      <a:pt x="5524" y="1113"/>
                      <a:pt x="3931" y="1"/>
                      <a:pt x="2727"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8"/>
              <p:cNvSpPr/>
              <p:nvPr/>
            </p:nvSpPr>
            <p:spPr>
              <a:xfrm>
                <a:off x="-6510125" y="-950425"/>
                <a:ext cx="599900" cy="654650"/>
              </a:xfrm>
              <a:custGeom>
                <a:avLst/>
                <a:gdLst/>
                <a:ahLst/>
                <a:cxnLst/>
                <a:rect l="l" t="t" r="r" b="b"/>
                <a:pathLst>
                  <a:path w="23996" h="26186" extrusionOk="0">
                    <a:moveTo>
                      <a:pt x="3058" y="1"/>
                    </a:moveTo>
                    <a:cubicBezTo>
                      <a:pt x="1009" y="1"/>
                      <a:pt x="0" y="2997"/>
                      <a:pt x="428" y="5849"/>
                    </a:cubicBezTo>
                    <a:cubicBezTo>
                      <a:pt x="1061" y="10084"/>
                      <a:pt x="6780" y="17853"/>
                      <a:pt x="8461" y="19674"/>
                    </a:cubicBezTo>
                    <a:cubicBezTo>
                      <a:pt x="10141" y="21494"/>
                      <a:pt x="12798" y="23541"/>
                      <a:pt x="14297" y="24334"/>
                    </a:cubicBezTo>
                    <a:cubicBezTo>
                      <a:pt x="15609" y="25028"/>
                      <a:pt x="18196" y="26185"/>
                      <a:pt x="19825" y="26185"/>
                    </a:cubicBezTo>
                    <a:cubicBezTo>
                      <a:pt x="20309" y="26185"/>
                      <a:pt x="20709" y="26083"/>
                      <a:pt x="20965" y="25835"/>
                    </a:cubicBezTo>
                    <a:cubicBezTo>
                      <a:pt x="22703" y="24153"/>
                      <a:pt x="23996" y="19978"/>
                      <a:pt x="23093" y="18053"/>
                    </a:cubicBezTo>
                    <a:cubicBezTo>
                      <a:pt x="22508" y="16808"/>
                      <a:pt x="16190" y="14358"/>
                      <a:pt x="15666" y="13871"/>
                    </a:cubicBezTo>
                    <a:cubicBezTo>
                      <a:pt x="15143" y="13383"/>
                      <a:pt x="10010" y="6502"/>
                      <a:pt x="6729" y="2472"/>
                    </a:cubicBezTo>
                    <a:cubicBezTo>
                      <a:pt x="5291" y="705"/>
                      <a:pt x="4052" y="1"/>
                      <a:pt x="3058"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8"/>
              <p:cNvSpPr/>
              <p:nvPr/>
            </p:nvSpPr>
            <p:spPr>
              <a:xfrm>
                <a:off x="-6671275" y="869050"/>
                <a:ext cx="373575" cy="167700"/>
              </a:xfrm>
              <a:custGeom>
                <a:avLst/>
                <a:gdLst/>
                <a:ahLst/>
                <a:cxnLst/>
                <a:rect l="l" t="t" r="r" b="b"/>
                <a:pathLst>
                  <a:path w="14943" h="6708" extrusionOk="0">
                    <a:moveTo>
                      <a:pt x="1195" y="0"/>
                    </a:moveTo>
                    <a:cubicBezTo>
                      <a:pt x="1195" y="0"/>
                      <a:pt x="1" y="4412"/>
                      <a:pt x="541" y="4856"/>
                    </a:cubicBezTo>
                    <a:cubicBezTo>
                      <a:pt x="945" y="5191"/>
                      <a:pt x="8581" y="6708"/>
                      <a:pt x="12472" y="6708"/>
                    </a:cubicBezTo>
                    <a:cubicBezTo>
                      <a:pt x="13767" y="6708"/>
                      <a:pt x="14648" y="6539"/>
                      <a:pt x="14706" y="6103"/>
                    </a:cubicBezTo>
                    <a:cubicBezTo>
                      <a:pt x="14943" y="4355"/>
                      <a:pt x="8691" y="1010"/>
                      <a:pt x="8691" y="1010"/>
                    </a:cubicBezTo>
                    <a:lnTo>
                      <a:pt x="1195"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8"/>
              <p:cNvSpPr/>
              <p:nvPr/>
            </p:nvSpPr>
            <p:spPr>
              <a:xfrm>
                <a:off x="-6681650" y="984350"/>
                <a:ext cx="398125" cy="68025"/>
              </a:xfrm>
              <a:custGeom>
                <a:avLst/>
                <a:gdLst/>
                <a:ahLst/>
                <a:cxnLst/>
                <a:rect l="l" t="t" r="r" b="b"/>
                <a:pathLst>
                  <a:path w="15925" h="2721" extrusionOk="0">
                    <a:moveTo>
                      <a:pt x="780" y="0"/>
                    </a:moveTo>
                    <a:cubicBezTo>
                      <a:pt x="274" y="0"/>
                      <a:pt x="0" y="763"/>
                      <a:pt x="549" y="924"/>
                    </a:cubicBezTo>
                    <a:cubicBezTo>
                      <a:pt x="3165" y="1691"/>
                      <a:pt x="5774" y="2124"/>
                      <a:pt x="8474" y="2440"/>
                    </a:cubicBezTo>
                    <a:cubicBezTo>
                      <a:pt x="9707" y="2585"/>
                      <a:pt x="10955" y="2720"/>
                      <a:pt x="12196" y="2720"/>
                    </a:cubicBezTo>
                    <a:cubicBezTo>
                      <a:pt x="13284" y="2720"/>
                      <a:pt x="14367" y="2617"/>
                      <a:pt x="15434" y="2324"/>
                    </a:cubicBezTo>
                    <a:cubicBezTo>
                      <a:pt x="15925" y="2189"/>
                      <a:pt x="15735" y="1402"/>
                      <a:pt x="15278" y="1402"/>
                    </a:cubicBezTo>
                    <a:cubicBezTo>
                      <a:pt x="15249" y="1402"/>
                      <a:pt x="15219" y="1405"/>
                      <a:pt x="15187" y="1412"/>
                    </a:cubicBezTo>
                    <a:cubicBezTo>
                      <a:pt x="14152" y="1638"/>
                      <a:pt x="13124" y="1723"/>
                      <a:pt x="12095" y="1723"/>
                    </a:cubicBezTo>
                    <a:cubicBezTo>
                      <a:pt x="10861" y="1723"/>
                      <a:pt x="9628" y="1601"/>
                      <a:pt x="8383" y="1455"/>
                    </a:cubicBezTo>
                    <a:cubicBezTo>
                      <a:pt x="5846" y="1157"/>
                      <a:pt x="3394" y="744"/>
                      <a:pt x="933" y="23"/>
                    </a:cubicBezTo>
                    <a:cubicBezTo>
                      <a:pt x="880" y="7"/>
                      <a:pt x="829" y="0"/>
                      <a:pt x="78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8"/>
              <p:cNvSpPr/>
              <p:nvPr/>
            </p:nvSpPr>
            <p:spPr>
              <a:xfrm>
                <a:off x="-6478325" y="892700"/>
                <a:ext cx="65625" cy="40050"/>
              </a:xfrm>
              <a:custGeom>
                <a:avLst/>
                <a:gdLst/>
                <a:ahLst/>
                <a:cxnLst/>
                <a:rect l="l" t="t" r="r" b="b"/>
                <a:pathLst>
                  <a:path w="2625" h="1602" extrusionOk="0">
                    <a:moveTo>
                      <a:pt x="1812" y="1"/>
                    </a:moveTo>
                    <a:cubicBezTo>
                      <a:pt x="1160" y="1"/>
                      <a:pt x="412" y="548"/>
                      <a:pt x="143" y="1057"/>
                    </a:cubicBezTo>
                    <a:cubicBezTo>
                      <a:pt x="0" y="1328"/>
                      <a:pt x="262" y="1602"/>
                      <a:pt x="525" y="1602"/>
                    </a:cubicBezTo>
                    <a:cubicBezTo>
                      <a:pt x="602" y="1602"/>
                      <a:pt x="679" y="1578"/>
                      <a:pt x="747" y="1523"/>
                    </a:cubicBezTo>
                    <a:cubicBezTo>
                      <a:pt x="999" y="1317"/>
                      <a:pt x="1185" y="1070"/>
                      <a:pt x="1490" y="928"/>
                    </a:cubicBezTo>
                    <a:cubicBezTo>
                      <a:pt x="1796" y="786"/>
                      <a:pt x="2140" y="775"/>
                      <a:pt x="2453" y="653"/>
                    </a:cubicBezTo>
                    <a:cubicBezTo>
                      <a:pt x="2574" y="605"/>
                      <a:pt x="2625" y="434"/>
                      <a:pt x="2539" y="332"/>
                    </a:cubicBezTo>
                    <a:cubicBezTo>
                      <a:pt x="2342" y="97"/>
                      <a:pt x="2085" y="1"/>
                      <a:pt x="1812"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8"/>
              <p:cNvSpPr/>
              <p:nvPr/>
            </p:nvSpPr>
            <p:spPr>
              <a:xfrm>
                <a:off x="-6454475" y="909550"/>
                <a:ext cx="65600" cy="40100"/>
              </a:xfrm>
              <a:custGeom>
                <a:avLst/>
                <a:gdLst/>
                <a:ahLst/>
                <a:cxnLst/>
                <a:rect l="l" t="t" r="r" b="b"/>
                <a:pathLst>
                  <a:path w="2624" h="1604" extrusionOk="0">
                    <a:moveTo>
                      <a:pt x="1812" y="1"/>
                    </a:moveTo>
                    <a:cubicBezTo>
                      <a:pt x="1160" y="1"/>
                      <a:pt x="412" y="548"/>
                      <a:pt x="144" y="1056"/>
                    </a:cubicBezTo>
                    <a:cubicBezTo>
                      <a:pt x="1" y="1329"/>
                      <a:pt x="263" y="1603"/>
                      <a:pt x="525" y="1603"/>
                    </a:cubicBezTo>
                    <a:cubicBezTo>
                      <a:pt x="603" y="1603"/>
                      <a:pt x="680" y="1579"/>
                      <a:pt x="747" y="1524"/>
                    </a:cubicBezTo>
                    <a:cubicBezTo>
                      <a:pt x="999" y="1318"/>
                      <a:pt x="1184" y="1071"/>
                      <a:pt x="1490" y="929"/>
                    </a:cubicBezTo>
                    <a:cubicBezTo>
                      <a:pt x="1795" y="787"/>
                      <a:pt x="2141" y="776"/>
                      <a:pt x="2453" y="652"/>
                    </a:cubicBezTo>
                    <a:cubicBezTo>
                      <a:pt x="2575" y="606"/>
                      <a:pt x="2624" y="435"/>
                      <a:pt x="2539" y="332"/>
                    </a:cubicBezTo>
                    <a:cubicBezTo>
                      <a:pt x="2342" y="97"/>
                      <a:pt x="2085" y="1"/>
                      <a:pt x="1812"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8"/>
              <p:cNvSpPr/>
              <p:nvPr/>
            </p:nvSpPr>
            <p:spPr>
              <a:xfrm>
                <a:off x="-6430600" y="926450"/>
                <a:ext cx="65600" cy="40075"/>
              </a:xfrm>
              <a:custGeom>
                <a:avLst/>
                <a:gdLst/>
                <a:ahLst/>
                <a:cxnLst/>
                <a:rect l="l" t="t" r="r" b="b"/>
                <a:pathLst>
                  <a:path w="2624" h="1603" extrusionOk="0">
                    <a:moveTo>
                      <a:pt x="1812" y="0"/>
                    </a:moveTo>
                    <a:cubicBezTo>
                      <a:pt x="1160" y="0"/>
                      <a:pt x="412" y="548"/>
                      <a:pt x="144" y="1055"/>
                    </a:cubicBezTo>
                    <a:cubicBezTo>
                      <a:pt x="1" y="1328"/>
                      <a:pt x="262" y="1602"/>
                      <a:pt x="524" y="1602"/>
                    </a:cubicBezTo>
                    <a:cubicBezTo>
                      <a:pt x="602" y="1602"/>
                      <a:pt x="679" y="1578"/>
                      <a:pt x="746" y="1523"/>
                    </a:cubicBezTo>
                    <a:cubicBezTo>
                      <a:pt x="998" y="1317"/>
                      <a:pt x="1184" y="1070"/>
                      <a:pt x="1489" y="928"/>
                    </a:cubicBezTo>
                    <a:cubicBezTo>
                      <a:pt x="1795" y="786"/>
                      <a:pt x="2139" y="775"/>
                      <a:pt x="2452" y="652"/>
                    </a:cubicBezTo>
                    <a:cubicBezTo>
                      <a:pt x="2574" y="604"/>
                      <a:pt x="2624" y="434"/>
                      <a:pt x="2538" y="332"/>
                    </a:cubicBezTo>
                    <a:cubicBezTo>
                      <a:pt x="2341" y="97"/>
                      <a:pt x="2085" y="0"/>
                      <a:pt x="181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8"/>
              <p:cNvSpPr/>
              <p:nvPr/>
            </p:nvSpPr>
            <p:spPr>
              <a:xfrm>
                <a:off x="-6664100" y="-252525"/>
                <a:ext cx="367650" cy="1154875"/>
              </a:xfrm>
              <a:custGeom>
                <a:avLst/>
                <a:gdLst/>
                <a:ahLst/>
                <a:cxnLst/>
                <a:rect l="l" t="t" r="r" b="b"/>
                <a:pathLst>
                  <a:path w="14706" h="46195" extrusionOk="0">
                    <a:moveTo>
                      <a:pt x="3275" y="0"/>
                    </a:moveTo>
                    <a:cubicBezTo>
                      <a:pt x="3275" y="0"/>
                      <a:pt x="261" y="6946"/>
                      <a:pt x="2126" y="13656"/>
                    </a:cubicBezTo>
                    <a:cubicBezTo>
                      <a:pt x="3372" y="18148"/>
                      <a:pt x="4267" y="23473"/>
                      <a:pt x="4710" y="25589"/>
                    </a:cubicBezTo>
                    <a:cubicBezTo>
                      <a:pt x="5153" y="27703"/>
                      <a:pt x="1" y="43527"/>
                      <a:pt x="1336" y="44996"/>
                    </a:cubicBezTo>
                    <a:cubicBezTo>
                      <a:pt x="2103" y="45840"/>
                      <a:pt x="4060" y="46195"/>
                      <a:pt x="5725" y="46195"/>
                    </a:cubicBezTo>
                    <a:cubicBezTo>
                      <a:pt x="6957" y="46195"/>
                      <a:pt x="8029" y="46001"/>
                      <a:pt x="8342" y="45668"/>
                    </a:cubicBezTo>
                    <a:cubicBezTo>
                      <a:pt x="9078" y="44886"/>
                      <a:pt x="14018" y="28920"/>
                      <a:pt x="14361" y="25539"/>
                    </a:cubicBezTo>
                    <a:cubicBezTo>
                      <a:pt x="14705" y="22159"/>
                      <a:pt x="14005" y="57"/>
                      <a:pt x="14005" y="57"/>
                    </a:cubicBezTo>
                    <a:lnTo>
                      <a:pt x="3275" y="0"/>
                    </a:lnTo>
                    <a:close/>
                  </a:path>
                </a:pathLst>
              </a:custGeom>
              <a:solidFill>
                <a:srgbClr val="F7D9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8"/>
              <p:cNvSpPr/>
              <p:nvPr/>
            </p:nvSpPr>
            <p:spPr>
              <a:xfrm>
                <a:off x="-6668775" y="-294700"/>
                <a:ext cx="394400" cy="1217650"/>
              </a:xfrm>
              <a:custGeom>
                <a:avLst/>
                <a:gdLst/>
                <a:ahLst/>
                <a:cxnLst/>
                <a:rect l="l" t="t" r="r" b="b"/>
                <a:pathLst>
                  <a:path w="15776" h="48706" extrusionOk="0">
                    <a:moveTo>
                      <a:pt x="3034" y="1"/>
                    </a:moveTo>
                    <a:cubicBezTo>
                      <a:pt x="3034" y="1"/>
                      <a:pt x="396" y="7696"/>
                      <a:pt x="1609" y="14240"/>
                    </a:cubicBezTo>
                    <a:cubicBezTo>
                      <a:pt x="2823" y="20782"/>
                      <a:pt x="4580" y="26602"/>
                      <a:pt x="4553" y="27497"/>
                    </a:cubicBezTo>
                    <a:cubicBezTo>
                      <a:pt x="4526" y="28394"/>
                      <a:pt x="1" y="46956"/>
                      <a:pt x="487" y="47842"/>
                    </a:cubicBezTo>
                    <a:cubicBezTo>
                      <a:pt x="770" y="48355"/>
                      <a:pt x="3510" y="48705"/>
                      <a:pt x="5945" y="48705"/>
                    </a:cubicBezTo>
                    <a:cubicBezTo>
                      <a:pt x="7716" y="48705"/>
                      <a:pt x="9326" y="48520"/>
                      <a:pt x="9710" y="48077"/>
                    </a:cubicBezTo>
                    <a:cubicBezTo>
                      <a:pt x="10623" y="47026"/>
                      <a:pt x="15271" y="29859"/>
                      <a:pt x="15524" y="26358"/>
                    </a:cubicBezTo>
                    <a:cubicBezTo>
                      <a:pt x="15775" y="22858"/>
                      <a:pt x="15290" y="840"/>
                      <a:pt x="15290" y="840"/>
                    </a:cubicBezTo>
                    <a:lnTo>
                      <a:pt x="3034"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8"/>
              <p:cNvSpPr/>
              <p:nvPr/>
            </p:nvSpPr>
            <p:spPr>
              <a:xfrm>
                <a:off x="-6816500" y="936425"/>
                <a:ext cx="373250" cy="157350"/>
              </a:xfrm>
              <a:custGeom>
                <a:avLst/>
                <a:gdLst/>
                <a:ahLst/>
                <a:cxnLst/>
                <a:rect l="l" t="t" r="r" b="b"/>
                <a:pathLst>
                  <a:path w="14930" h="6294" extrusionOk="0">
                    <a:moveTo>
                      <a:pt x="1028" y="0"/>
                    </a:moveTo>
                    <a:cubicBezTo>
                      <a:pt x="1028" y="0"/>
                      <a:pt x="0" y="4452"/>
                      <a:pt x="555" y="4877"/>
                    </a:cubicBezTo>
                    <a:cubicBezTo>
                      <a:pt x="950" y="5179"/>
                      <a:pt x="7833" y="6294"/>
                      <a:pt x="11871" y="6294"/>
                    </a:cubicBezTo>
                    <a:cubicBezTo>
                      <a:pt x="13531" y="6294"/>
                      <a:pt x="14710" y="6105"/>
                      <a:pt x="14760" y="5594"/>
                    </a:cubicBezTo>
                    <a:cubicBezTo>
                      <a:pt x="14929" y="3840"/>
                      <a:pt x="8557" y="731"/>
                      <a:pt x="8557" y="731"/>
                    </a:cubicBezTo>
                    <a:lnTo>
                      <a:pt x="1028"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8"/>
              <p:cNvSpPr/>
              <p:nvPr/>
            </p:nvSpPr>
            <p:spPr>
              <a:xfrm>
                <a:off x="-6826175" y="1052400"/>
                <a:ext cx="399250" cy="57675"/>
              </a:xfrm>
              <a:custGeom>
                <a:avLst/>
                <a:gdLst/>
                <a:ahLst/>
                <a:cxnLst/>
                <a:rect l="l" t="t" r="r" b="b"/>
                <a:pathLst>
                  <a:path w="15970" h="2307" extrusionOk="0">
                    <a:moveTo>
                      <a:pt x="777" y="1"/>
                    </a:moveTo>
                    <a:cubicBezTo>
                      <a:pt x="259" y="1"/>
                      <a:pt x="1" y="791"/>
                      <a:pt x="564" y="933"/>
                    </a:cubicBezTo>
                    <a:cubicBezTo>
                      <a:pt x="3205" y="1603"/>
                      <a:pt x="5830" y="1937"/>
                      <a:pt x="8539" y="2152"/>
                    </a:cubicBezTo>
                    <a:cubicBezTo>
                      <a:pt x="9544" y="2233"/>
                      <a:pt x="10558" y="2306"/>
                      <a:pt x="11568" y="2306"/>
                    </a:cubicBezTo>
                    <a:cubicBezTo>
                      <a:pt x="12891" y="2306"/>
                      <a:pt x="14208" y="2180"/>
                      <a:pt x="15490" y="1777"/>
                    </a:cubicBezTo>
                    <a:cubicBezTo>
                      <a:pt x="15970" y="1625"/>
                      <a:pt x="15762" y="861"/>
                      <a:pt x="15314" y="861"/>
                    </a:cubicBezTo>
                    <a:cubicBezTo>
                      <a:pt x="15280" y="861"/>
                      <a:pt x="15245" y="865"/>
                      <a:pt x="15208" y="874"/>
                    </a:cubicBezTo>
                    <a:cubicBezTo>
                      <a:pt x="13930" y="1204"/>
                      <a:pt x="12654" y="1314"/>
                      <a:pt x="11371" y="1314"/>
                    </a:cubicBezTo>
                    <a:cubicBezTo>
                      <a:pt x="10389" y="1314"/>
                      <a:pt x="9404" y="1250"/>
                      <a:pt x="8411" y="1171"/>
                    </a:cubicBezTo>
                    <a:cubicBezTo>
                      <a:pt x="5864" y="969"/>
                      <a:pt x="3398" y="649"/>
                      <a:pt x="914" y="18"/>
                    </a:cubicBezTo>
                    <a:cubicBezTo>
                      <a:pt x="867" y="6"/>
                      <a:pt x="821" y="1"/>
                      <a:pt x="77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8"/>
              <p:cNvSpPr/>
              <p:nvPr/>
            </p:nvSpPr>
            <p:spPr>
              <a:xfrm>
                <a:off x="-6625625" y="952225"/>
                <a:ext cx="64675" cy="41275"/>
              </a:xfrm>
              <a:custGeom>
                <a:avLst/>
                <a:gdLst/>
                <a:ahLst/>
                <a:cxnLst/>
                <a:rect l="l" t="t" r="r" b="b"/>
                <a:pathLst>
                  <a:path w="2587" h="1651" extrusionOk="0">
                    <a:moveTo>
                      <a:pt x="1802" y="1"/>
                    </a:moveTo>
                    <a:cubicBezTo>
                      <a:pt x="1140" y="1"/>
                      <a:pt x="386" y="590"/>
                      <a:pt x="132" y="1119"/>
                    </a:cubicBezTo>
                    <a:cubicBezTo>
                      <a:pt x="0" y="1392"/>
                      <a:pt x="260" y="1651"/>
                      <a:pt x="517" y="1651"/>
                    </a:cubicBezTo>
                    <a:cubicBezTo>
                      <a:pt x="599" y="1651"/>
                      <a:pt x="681" y="1625"/>
                      <a:pt x="750" y="1564"/>
                    </a:cubicBezTo>
                    <a:cubicBezTo>
                      <a:pt x="995" y="1348"/>
                      <a:pt x="1170" y="1094"/>
                      <a:pt x="1471" y="941"/>
                    </a:cubicBezTo>
                    <a:cubicBezTo>
                      <a:pt x="1771" y="787"/>
                      <a:pt x="2115" y="763"/>
                      <a:pt x="2423" y="628"/>
                    </a:cubicBezTo>
                    <a:cubicBezTo>
                      <a:pt x="2543" y="578"/>
                      <a:pt x="2586" y="406"/>
                      <a:pt x="2496" y="305"/>
                    </a:cubicBezTo>
                    <a:cubicBezTo>
                      <a:pt x="2302" y="90"/>
                      <a:pt x="2059" y="1"/>
                      <a:pt x="1802"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8"/>
              <p:cNvSpPr/>
              <p:nvPr/>
            </p:nvSpPr>
            <p:spPr>
              <a:xfrm>
                <a:off x="-6601175" y="968225"/>
                <a:ext cx="64675" cy="41250"/>
              </a:xfrm>
              <a:custGeom>
                <a:avLst/>
                <a:gdLst/>
                <a:ahLst/>
                <a:cxnLst/>
                <a:rect l="l" t="t" r="r" b="b"/>
                <a:pathLst>
                  <a:path w="2587" h="1650" extrusionOk="0">
                    <a:moveTo>
                      <a:pt x="1802" y="1"/>
                    </a:moveTo>
                    <a:cubicBezTo>
                      <a:pt x="1140" y="1"/>
                      <a:pt x="387" y="589"/>
                      <a:pt x="133" y="1118"/>
                    </a:cubicBezTo>
                    <a:cubicBezTo>
                      <a:pt x="1" y="1391"/>
                      <a:pt x="261" y="1650"/>
                      <a:pt x="517" y="1650"/>
                    </a:cubicBezTo>
                    <a:cubicBezTo>
                      <a:pt x="599" y="1650"/>
                      <a:pt x="681" y="1624"/>
                      <a:pt x="749" y="1563"/>
                    </a:cubicBezTo>
                    <a:cubicBezTo>
                      <a:pt x="995" y="1347"/>
                      <a:pt x="1171" y="1093"/>
                      <a:pt x="1470" y="940"/>
                    </a:cubicBezTo>
                    <a:cubicBezTo>
                      <a:pt x="1770" y="786"/>
                      <a:pt x="2114" y="762"/>
                      <a:pt x="2422" y="629"/>
                    </a:cubicBezTo>
                    <a:cubicBezTo>
                      <a:pt x="2543" y="577"/>
                      <a:pt x="2587" y="405"/>
                      <a:pt x="2497" y="306"/>
                    </a:cubicBezTo>
                    <a:cubicBezTo>
                      <a:pt x="2302" y="90"/>
                      <a:pt x="2059" y="1"/>
                      <a:pt x="1802"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8"/>
              <p:cNvSpPr/>
              <p:nvPr/>
            </p:nvSpPr>
            <p:spPr>
              <a:xfrm>
                <a:off x="-6576700" y="984200"/>
                <a:ext cx="64675" cy="41250"/>
              </a:xfrm>
              <a:custGeom>
                <a:avLst/>
                <a:gdLst/>
                <a:ahLst/>
                <a:cxnLst/>
                <a:rect l="l" t="t" r="r" b="b"/>
                <a:pathLst>
                  <a:path w="2587" h="1650" extrusionOk="0">
                    <a:moveTo>
                      <a:pt x="1801" y="1"/>
                    </a:moveTo>
                    <a:cubicBezTo>
                      <a:pt x="1140" y="1"/>
                      <a:pt x="387" y="589"/>
                      <a:pt x="132" y="1118"/>
                    </a:cubicBezTo>
                    <a:cubicBezTo>
                      <a:pt x="1" y="1391"/>
                      <a:pt x="260" y="1650"/>
                      <a:pt x="517" y="1650"/>
                    </a:cubicBezTo>
                    <a:cubicBezTo>
                      <a:pt x="599" y="1650"/>
                      <a:pt x="680" y="1624"/>
                      <a:pt x="749" y="1563"/>
                    </a:cubicBezTo>
                    <a:cubicBezTo>
                      <a:pt x="994" y="1347"/>
                      <a:pt x="1171" y="1094"/>
                      <a:pt x="1470" y="940"/>
                    </a:cubicBezTo>
                    <a:cubicBezTo>
                      <a:pt x="1769" y="788"/>
                      <a:pt x="2114" y="764"/>
                      <a:pt x="2422" y="629"/>
                    </a:cubicBezTo>
                    <a:cubicBezTo>
                      <a:pt x="2543" y="577"/>
                      <a:pt x="2587" y="405"/>
                      <a:pt x="2497" y="306"/>
                    </a:cubicBezTo>
                    <a:cubicBezTo>
                      <a:pt x="2302" y="90"/>
                      <a:pt x="2058" y="1"/>
                      <a:pt x="180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8"/>
              <p:cNvSpPr/>
              <p:nvPr/>
            </p:nvSpPr>
            <p:spPr>
              <a:xfrm>
                <a:off x="-6843525" y="-193275"/>
                <a:ext cx="337250" cy="1159875"/>
              </a:xfrm>
              <a:custGeom>
                <a:avLst/>
                <a:gdLst/>
                <a:ahLst/>
                <a:cxnLst/>
                <a:rect l="l" t="t" r="r" b="b"/>
                <a:pathLst>
                  <a:path w="13490" h="46395" extrusionOk="0">
                    <a:moveTo>
                      <a:pt x="13490" y="1"/>
                    </a:moveTo>
                    <a:lnTo>
                      <a:pt x="2706" y="239"/>
                    </a:lnTo>
                    <a:cubicBezTo>
                      <a:pt x="2706" y="239"/>
                      <a:pt x="1" y="7271"/>
                      <a:pt x="2186" y="13933"/>
                    </a:cubicBezTo>
                    <a:cubicBezTo>
                      <a:pt x="3648" y="18393"/>
                      <a:pt x="2919" y="23748"/>
                      <a:pt x="3462" y="25853"/>
                    </a:cubicBezTo>
                    <a:cubicBezTo>
                      <a:pt x="4004" y="27957"/>
                      <a:pt x="1439" y="43879"/>
                      <a:pt x="2847" y="45311"/>
                    </a:cubicBezTo>
                    <a:cubicBezTo>
                      <a:pt x="3605" y="46082"/>
                      <a:pt x="5387" y="46395"/>
                      <a:pt x="6984" y="46395"/>
                    </a:cubicBezTo>
                    <a:cubicBezTo>
                      <a:pt x="8357" y="46395"/>
                      <a:pt x="9592" y="46163"/>
                      <a:pt x="9918" y="45792"/>
                    </a:cubicBezTo>
                    <a:cubicBezTo>
                      <a:pt x="10624" y="44988"/>
                      <a:pt x="12968" y="28929"/>
                      <a:pt x="13156" y="25538"/>
                    </a:cubicBezTo>
                    <a:cubicBezTo>
                      <a:pt x="13345" y="22146"/>
                      <a:pt x="13490" y="1"/>
                      <a:pt x="13490" y="1"/>
                    </a:cubicBezTo>
                    <a:close/>
                  </a:path>
                </a:pathLst>
              </a:custGeom>
              <a:solidFill>
                <a:srgbClr val="F7D9B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8"/>
              <p:cNvSpPr/>
              <p:nvPr/>
            </p:nvSpPr>
            <p:spPr>
              <a:xfrm>
                <a:off x="-6845875" y="-229225"/>
                <a:ext cx="366125" cy="1216100"/>
              </a:xfrm>
              <a:custGeom>
                <a:avLst/>
                <a:gdLst/>
                <a:ahLst/>
                <a:cxnLst/>
                <a:rect l="l" t="t" r="r" b="b"/>
                <a:pathLst>
                  <a:path w="14645" h="48644" extrusionOk="0">
                    <a:moveTo>
                      <a:pt x="2292" y="1"/>
                    </a:moveTo>
                    <a:cubicBezTo>
                      <a:pt x="2292" y="1"/>
                      <a:pt x="0" y="7773"/>
                      <a:pt x="1522" y="14286"/>
                    </a:cubicBezTo>
                    <a:cubicBezTo>
                      <a:pt x="3044" y="20800"/>
                      <a:pt x="3206" y="26625"/>
                      <a:pt x="3219" y="27522"/>
                    </a:cubicBezTo>
                    <a:cubicBezTo>
                      <a:pt x="3233" y="28419"/>
                      <a:pt x="1424" y="47063"/>
                      <a:pt x="1955" y="47937"/>
                    </a:cubicBezTo>
                    <a:cubicBezTo>
                      <a:pt x="2228" y="48385"/>
                      <a:pt x="4435" y="48644"/>
                      <a:pt x="6637" y="48644"/>
                    </a:cubicBezTo>
                    <a:cubicBezTo>
                      <a:pt x="8726" y="48644"/>
                      <a:pt x="10810" y="48411"/>
                      <a:pt x="11233" y="47886"/>
                    </a:cubicBezTo>
                    <a:cubicBezTo>
                      <a:pt x="12101" y="46809"/>
                      <a:pt x="14097" y="29591"/>
                      <a:pt x="14189" y="26081"/>
                    </a:cubicBezTo>
                    <a:cubicBezTo>
                      <a:pt x="14280" y="22572"/>
                      <a:pt x="14645" y="505"/>
                      <a:pt x="14645" y="505"/>
                    </a:cubicBezTo>
                    <a:lnTo>
                      <a:pt x="2292"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8"/>
              <p:cNvSpPr/>
              <p:nvPr/>
            </p:nvSpPr>
            <p:spPr>
              <a:xfrm>
                <a:off x="-6704600" y="-190575"/>
                <a:ext cx="134550" cy="109500"/>
              </a:xfrm>
              <a:custGeom>
                <a:avLst/>
                <a:gdLst/>
                <a:ahLst/>
                <a:cxnLst/>
                <a:rect l="l" t="t" r="r" b="b"/>
                <a:pathLst>
                  <a:path w="5382" h="4380" extrusionOk="0">
                    <a:moveTo>
                      <a:pt x="5250" y="1"/>
                    </a:moveTo>
                    <a:cubicBezTo>
                      <a:pt x="5207" y="1"/>
                      <a:pt x="5164" y="23"/>
                      <a:pt x="5144" y="74"/>
                    </a:cubicBezTo>
                    <a:cubicBezTo>
                      <a:pt x="4665" y="1244"/>
                      <a:pt x="4145" y="2358"/>
                      <a:pt x="3034" y="3049"/>
                    </a:cubicBezTo>
                    <a:cubicBezTo>
                      <a:pt x="2145" y="3603"/>
                      <a:pt x="1121" y="3716"/>
                      <a:pt x="160" y="4073"/>
                    </a:cubicBezTo>
                    <a:cubicBezTo>
                      <a:pt x="15" y="4127"/>
                      <a:pt x="1" y="4380"/>
                      <a:pt x="178" y="4380"/>
                    </a:cubicBezTo>
                    <a:cubicBezTo>
                      <a:pt x="182" y="4380"/>
                      <a:pt x="186" y="4380"/>
                      <a:pt x="190" y="4379"/>
                    </a:cubicBezTo>
                    <a:cubicBezTo>
                      <a:pt x="1277" y="4302"/>
                      <a:pt x="2492" y="3930"/>
                      <a:pt x="3399" y="3312"/>
                    </a:cubicBezTo>
                    <a:cubicBezTo>
                      <a:pt x="4511" y="2557"/>
                      <a:pt x="4953" y="1368"/>
                      <a:pt x="5355" y="140"/>
                    </a:cubicBezTo>
                    <a:cubicBezTo>
                      <a:pt x="5382" y="56"/>
                      <a:pt x="5317" y="1"/>
                      <a:pt x="5250" y="1"/>
                    </a:cubicBezTo>
                    <a:close/>
                  </a:path>
                </a:pathLst>
              </a:custGeom>
              <a:solidFill>
                <a:srgbClr val="BC937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8"/>
              <p:cNvSpPr/>
              <p:nvPr/>
            </p:nvSpPr>
            <p:spPr>
              <a:xfrm>
                <a:off x="-6650175" y="-13375"/>
                <a:ext cx="217500" cy="150650"/>
              </a:xfrm>
              <a:custGeom>
                <a:avLst/>
                <a:gdLst/>
                <a:ahLst/>
                <a:cxnLst/>
                <a:rect l="l" t="t" r="r" b="b"/>
                <a:pathLst>
                  <a:path w="8700" h="6026" extrusionOk="0">
                    <a:moveTo>
                      <a:pt x="1978" y="1451"/>
                    </a:moveTo>
                    <a:cubicBezTo>
                      <a:pt x="1985" y="1451"/>
                      <a:pt x="1992" y="1451"/>
                      <a:pt x="2000" y="1452"/>
                    </a:cubicBezTo>
                    <a:lnTo>
                      <a:pt x="6908" y="1826"/>
                    </a:lnTo>
                    <a:cubicBezTo>
                      <a:pt x="7071" y="1839"/>
                      <a:pt x="7193" y="1980"/>
                      <a:pt x="7181" y="2144"/>
                    </a:cubicBezTo>
                    <a:lnTo>
                      <a:pt x="7017" y="4301"/>
                    </a:lnTo>
                    <a:cubicBezTo>
                      <a:pt x="7005" y="4456"/>
                      <a:pt x="6875" y="4574"/>
                      <a:pt x="6721" y="4574"/>
                    </a:cubicBezTo>
                    <a:cubicBezTo>
                      <a:pt x="6714" y="4574"/>
                      <a:pt x="6706" y="4574"/>
                      <a:pt x="6699" y="4573"/>
                    </a:cubicBezTo>
                    <a:lnTo>
                      <a:pt x="1792" y="4199"/>
                    </a:lnTo>
                    <a:cubicBezTo>
                      <a:pt x="1629" y="4187"/>
                      <a:pt x="1506" y="4045"/>
                      <a:pt x="1518" y="3882"/>
                    </a:cubicBezTo>
                    <a:lnTo>
                      <a:pt x="1683" y="1725"/>
                    </a:lnTo>
                    <a:cubicBezTo>
                      <a:pt x="1694" y="1570"/>
                      <a:pt x="1824" y="1451"/>
                      <a:pt x="1978" y="1451"/>
                    </a:cubicBezTo>
                    <a:close/>
                    <a:moveTo>
                      <a:pt x="1979" y="1"/>
                    </a:moveTo>
                    <a:cubicBezTo>
                      <a:pt x="1074" y="1"/>
                      <a:pt x="307" y="698"/>
                      <a:pt x="237" y="1615"/>
                    </a:cubicBezTo>
                    <a:lnTo>
                      <a:pt x="72" y="3771"/>
                    </a:lnTo>
                    <a:cubicBezTo>
                      <a:pt x="1" y="4733"/>
                      <a:pt x="719" y="5571"/>
                      <a:pt x="1681" y="5646"/>
                    </a:cubicBezTo>
                    <a:lnTo>
                      <a:pt x="6588" y="6020"/>
                    </a:lnTo>
                    <a:cubicBezTo>
                      <a:pt x="6632" y="6024"/>
                      <a:pt x="6676" y="6025"/>
                      <a:pt x="6720" y="6025"/>
                    </a:cubicBezTo>
                    <a:cubicBezTo>
                      <a:pt x="7626" y="6025"/>
                      <a:pt x="8392" y="5328"/>
                      <a:pt x="8463" y="4412"/>
                    </a:cubicBezTo>
                    <a:lnTo>
                      <a:pt x="8628" y="2254"/>
                    </a:lnTo>
                    <a:cubicBezTo>
                      <a:pt x="8700" y="1293"/>
                      <a:pt x="7980" y="455"/>
                      <a:pt x="7017" y="380"/>
                    </a:cubicBezTo>
                    <a:lnTo>
                      <a:pt x="2111" y="6"/>
                    </a:lnTo>
                    <a:cubicBezTo>
                      <a:pt x="2066" y="3"/>
                      <a:pt x="2022" y="1"/>
                      <a:pt x="1979" y="1"/>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8"/>
              <p:cNvSpPr/>
              <p:nvPr/>
            </p:nvSpPr>
            <p:spPr>
              <a:xfrm>
                <a:off x="-6888525" y="155650"/>
                <a:ext cx="645425" cy="405075"/>
              </a:xfrm>
              <a:custGeom>
                <a:avLst/>
                <a:gdLst/>
                <a:ahLst/>
                <a:cxnLst/>
                <a:rect l="l" t="t" r="r" b="b"/>
                <a:pathLst>
                  <a:path w="25817" h="16203" extrusionOk="0">
                    <a:moveTo>
                      <a:pt x="1093" y="0"/>
                    </a:moveTo>
                    <a:lnTo>
                      <a:pt x="1" y="14317"/>
                    </a:lnTo>
                    <a:lnTo>
                      <a:pt x="24725" y="16202"/>
                    </a:lnTo>
                    <a:lnTo>
                      <a:pt x="25816" y="1886"/>
                    </a:lnTo>
                    <a:lnTo>
                      <a:pt x="1093"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8"/>
              <p:cNvSpPr/>
              <p:nvPr/>
            </p:nvSpPr>
            <p:spPr>
              <a:xfrm>
                <a:off x="-6898250" y="53025"/>
                <a:ext cx="683050" cy="371900"/>
              </a:xfrm>
              <a:custGeom>
                <a:avLst/>
                <a:gdLst/>
                <a:ahLst/>
                <a:cxnLst/>
                <a:rect l="l" t="t" r="r" b="b"/>
                <a:pathLst>
                  <a:path w="27322" h="14876" extrusionOk="0">
                    <a:moveTo>
                      <a:pt x="981" y="0"/>
                    </a:moveTo>
                    <a:lnTo>
                      <a:pt x="0" y="12867"/>
                    </a:lnTo>
                    <a:lnTo>
                      <a:pt x="26341" y="14875"/>
                    </a:lnTo>
                    <a:lnTo>
                      <a:pt x="27322" y="2008"/>
                    </a:lnTo>
                    <a:lnTo>
                      <a:pt x="981"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8"/>
              <p:cNvSpPr/>
              <p:nvPr/>
            </p:nvSpPr>
            <p:spPr>
              <a:xfrm>
                <a:off x="-6815125" y="339625"/>
                <a:ext cx="42150" cy="80175"/>
              </a:xfrm>
              <a:custGeom>
                <a:avLst/>
                <a:gdLst/>
                <a:ahLst/>
                <a:cxnLst/>
                <a:rect l="l" t="t" r="r" b="b"/>
                <a:pathLst>
                  <a:path w="1686" h="3207" extrusionOk="0">
                    <a:moveTo>
                      <a:pt x="236" y="1"/>
                    </a:moveTo>
                    <a:lnTo>
                      <a:pt x="1" y="3097"/>
                    </a:lnTo>
                    <a:lnTo>
                      <a:pt x="1449" y="3206"/>
                    </a:lnTo>
                    <a:lnTo>
                      <a:pt x="1686" y="110"/>
                    </a:lnTo>
                    <a:lnTo>
                      <a:pt x="236" y="1"/>
                    </a:ln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8"/>
              <p:cNvSpPr/>
              <p:nvPr/>
            </p:nvSpPr>
            <p:spPr>
              <a:xfrm>
                <a:off x="-6364575" y="373975"/>
                <a:ext cx="42150" cy="80200"/>
              </a:xfrm>
              <a:custGeom>
                <a:avLst/>
                <a:gdLst/>
                <a:ahLst/>
                <a:cxnLst/>
                <a:rect l="l" t="t" r="r" b="b"/>
                <a:pathLst>
                  <a:path w="1686" h="3208" extrusionOk="0">
                    <a:moveTo>
                      <a:pt x="236" y="0"/>
                    </a:moveTo>
                    <a:lnTo>
                      <a:pt x="1" y="3097"/>
                    </a:lnTo>
                    <a:lnTo>
                      <a:pt x="1449" y="3207"/>
                    </a:lnTo>
                    <a:lnTo>
                      <a:pt x="1686" y="111"/>
                    </a:lnTo>
                    <a:lnTo>
                      <a:pt x="236" y="0"/>
                    </a:ln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8"/>
              <p:cNvSpPr/>
              <p:nvPr/>
            </p:nvSpPr>
            <p:spPr>
              <a:xfrm>
                <a:off x="-6867025" y="-1018325"/>
                <a:ext cx="600750" cy="878125"/>
              </a:xfrm>
              <a:custGeom>
                <a:avLst/>
                <a:gdLst/>
                <a:ahLst/>
                <a:cxnLst/>
                <a:rect l="l" t="t" r="r" b="b"/>
                <a:pathLst>
                  <a:path w="24030" h="35125" extrusionOk="0">
                    <a:moveTo>
                      <a:pt x="11843" y="0"/>
                    </a:moveTo>
                    <a:cubicBezTo>
                      <a:pt x="11319" y="0"/>
                      <a:pt x="10824" y="67"/>
                      <a:pt x="10375" y="197"/>
                    </a:cubicBezTo>
                    <a:cubicBezTo>
                      <a:pt x="3913" y="2066"/>
                      <a:pt x="3096" y="21488"/>
                      <a:pt x="2937" y="22899"/>
                    </a:cubicBezTo>
                    <a:cubicBezTo>
                      <a:pt x="2777" y="24308"/>
                      <a:pt x="1074" y="28977"/>
                      <a:pt x="746" y="29974"/>
                    </a:cubicBezTo>
                    <a:cubicBezTo>
                      <a:pt x="420" y="30971"/>
                      <a:pt x="1" y="34648"/>
                      <a:pt x="10117" y="35098"/>
                    </a:cubicBezTo>
                    <a:cubicBezTo>
                      <a:pt x="10531" y="35116"/>
                      <a:pt x="10965" y="35125"/>
                      <a:pt x="11402" y="35125"/>
                    </a:cubicBezTo>
                    <a:cubicBezTo>
                      <a:pt x="12449" y="35125"/>
                      <a:pt x="13511" y="35077"/>
                      <a:pt x="14339" y="35010"/>
                    </a:cubicBezTo>
                    <a:cubicBezTo>
                      <a:pt x="14695" y="34980"/>
                      <a:pt x="15974" y="34957"/>
                      <a:pt x="16570" y="34830"/>
                    </a:cubicBezTo>
                    <a:cubicBezTo>
                      <a:pt x="21667" y="33739"/>
                      <a:pt x="24030" y="31010"/>
                      <a:pt x="23413" y="29980"/>
                    </a:cubicBezTo>
                    <a:cubicBezTo>
                      <a:pt x="22574" y="28575"/>
                      <a:pt x="22705" y="13321"/>
                      <a:pt x="20087" y="6452"/>
                    </a:cubicBezTo>
                    <a:cubicBezTo>
                      <a:pt x="18381" y="1979"/>
                      <a:pt x="14694" y="0"/>
                      <a:pt x="11843"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8"/>
              <p:cNvSpPr/>
              <p:nvPr/>
            </p:nvSpPr>
            <p:spPr>
              <a:xfrm>
                <a:off x="-6481100" y="-898725"/>
                <a:ext cx="82800" cy="742400"/>
              </a:xfrm>
              <a:custGeom>
                <a:avLst/>
                <a:gdLst/>
                <a:ahLst/>
                <a:cxnLst/>
                <a:rect l="l" t="t" r="r" b="b"/>
                <a:pathLst>
                  <a:path w="3312" h="29696" extrusionOk="0">
                    <a:moveTo>
                      <a:pt x="30" y="0"/>
                    </a:moveTo>
                    <a:cubicBezTo>
                      <a:pt x="15" y="0"/>
                      <a:pt x="0" y="12"/>
                      <a:pt x="5" y="31"/>
                    </a:cubicBezTo>
                    <a:cubicBezTo>
                      <a:pt x="1148" y="4889"/>
                      <a:pt x="1986" y="9857"/>
                      <a:pt x="2415" y="14830"/>
                    </a:cubicBezTo>
                    <a:cubicBezTo>
                      <a:pt x="2861" y="19984"/>
                      <a:pt x="2679" y="24412"/>
                      <a:pt x="2448" y="29566"/>
                    </a:cubicBezTo>
                    <a:cubicBezTo>
                      <a:pt x="2444" y="29652"/>
                      <a:pt x="2507" y="29695"/>
                      <a:pt x="2572" y="29695"/>
                    </a:cubicBezTo>
                    <a:cubicBezTo>
                      <a:pt x="2632" y="29695"/>
                      <a:pt x="2694" y="29657"/>
                      <a:pt x="2704" y="29579"/>
                    </a:cubicBezTo>
                    <a:cubicBezTo>
                      <a:pt x="3312" y="24641"/>
                      <a:pt x="3206" y="20145"/>
                      <a:pt x="2790" y="15195"/>
                    </a:cubicBezTo>
                    <a:cubicBezTo>
                      <a:pt x="2359" y="10044"/>
                      <a:pt x="1461" y="4995"/>
                      <a:pt x="55" y="19"/>
                    </a:cubicBezTo>
                    <a:cubicBezTo>
                      <a:pt x="52" y="6"/>
                      <a:pt x="41" y="0"/>
                      <a:pt x="3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8"/>
              <p:cNvSpPr/>
              <p:nvPr/>
            </p:nvSpPr>
            <p:spPr>
              <a:xfrm>
                <a:off x="-6489575" y="-789750"/>
                <a:ext cx="22075" cy="18450"/>
              </a:xfrm>
              <a:custGeom>
                <a:avLst/>
                <a:gdLst/>
                <a:ahLst/>
                <a:cxnLst/>
                <a:rect l="l" t="t" r="r" b="b"/>
                <a:pathLst>
                  <a:path w="883" h="738" extrusionOk="0">
                    <a:moveTo>
                      <a:pt x="388" y="1"/>
                    </a:moveTo>
                    <a:cubicBezTo>
                      <a:pt x="202" y="1"/>
                      <a:pt x="26" y="124"/>
                      <a:pt x="14" y="349"/>
                    </a:cubicBezTo>
                    <a:cubicBezTo>
                      <a:pt x="1" y="592"/>
                      <a:pt x="191" y="737"/>
                      <a:pt x="393" y="737"/>
                    </a:cubicBezTo>
                    <a:cubicBezTo>
                      <a:pt x="481" y="737"/>
                      <a:pt x="571" y="710"/>
                      <a:pt x="647" y="651"/>
                    </a:cubicBezTo>
                    <a:lnTo>
                      <a:pt x="656" y="653"/>
                    </a:lnTo>
                    <a:cubicBezTo>
                      <a:pt x="864" y="554"/>
                      <a:pt x="882" y="235"/>
                      <a:pt x="685" y="115"/>
                    </a:cubicBezTo>
                    <a:lnTo>
                      <a:pt x="676" y="115"/>
                    </a:lnTo>
                    <a:cubicBezTo>
                      <a:pt x="594" y="38"/>
                      <a:pt x="489" y="1"/>
                      <a:pt x="388"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8"/>
              <p:cNvSpPr/>
              <p:nvPr/>
            </p:nvSpPr>
            <p:spPr>
              <a:xfrm>
                <a:off x="-6476325" y="-566250"/>
                <a:ext cx="22025" cy="18450"/>
              </a:xfrm>
              <a:custGeom>
                <a:avLst/>
                <a:gdLst/>
                <a:ahLst/>
                <a:cxnLst/>
                <a:rect l="l" t="t" r="r" b="b"/>
                <a:pathLst>
                  <a:path w="881" h="738" extrusionOk="0">
                    <a:moveTo>
                      <a:pt x="386" y="1"/>
                    </a:moveTo>
                    <a:cubicBezTo>
                      <a:pt x="201" y="1"/>
                      <a:pt x="24" y="125"/>
                      <a:pt x="13" y="350"/>
                    </a:cubicBezTo>
                    <a:cubicBezTo>
                      <a:pt x="0" y="592"/>
                      <a:pt x="190" y="737"/>
                      <a:pt x="391" y="737"/>
                    </a:cubicBezTo>
                    <a:cubicBezTo>
                      <a:pt x="479" y="737"/>
                      <a:pt x="569" y="710"/>
                      <a:pt x="646" y="651"/>
                    </a:cubicBezTo>
                    <a:lnTo>
                      <a:pt x="655" y="652"/>
                    </a:lnTo>
                    <a:cubicBezTo>
                      <a:pt x="864" y="554"/>
                      <a:pt x="881" y="235"/>
                      <a:pt x="683" y="115"/>
                    </a:cubicBezTo>
                    <a:lnTo>
                      <a:pt x="674" y="115"/>
                    </a:lnTo>
                    <a:cubicBezTo>
                      <a:pt x="592" y="38"/>
                      <a:pt x="488" y="1"/>
                      <a:pt x="38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8"/>
              <p:cNvSpPr/>
              <p:nvPr/>
            </p:nvSpPr>
            <p:spPr>
              <a:xfrm>
                <a:off x="-6465550" y="-208725"/>
                <a:ext cx="22025" cy="18475"/>
              </a:xfrm>
              <a:custGeom>
                <a:avLst/>
                <a:gdLst/>
                <a:ahLst/>
                <a:cxnLst/>
                <a:rect l="l" t="t" r="r" b="b"/>
                <a:pathLst>
                  <a:path w="881" h="739" extrusionOk="0">
                    <a:moveTo>
                      <a:pt x="386" y="1"/>
                    </a:moveTo>
                    <a:cubicBezTo>
                      <a:pt x="200" y="1"/>
                      <a:pt x="24" y="124"/>
                      <a:pt x="13" y="350"/>
                    </a:cubicBezTo>
                    <a:cubicBezTo>
                      <a:pt x="0" y="593"/>
                      <a:pt x="190" y="738"/>
                      <a:pt x="391" y="738"/>
                    </a:cubicBezTo>
                    <a:cubicBezTo>
                      <a:pt x="479" y="738"/>
                      <a:pt x="569" y="711"/>
                      <a:pt x="646" y="652"/>
                    </a:cubicBezTo>
                    <a:lnTo>
                      <a:pt x="655" y="653"/>
                    </a:lnTo>
                    <a:cubicBezTo>
                      <a:pt x="864" y="556"/>
                      <a:pt x="881" y="236"/>
                      <a:pt x="683" y="115"/>
                    </a:cubicBezTo>
                    <a:lnTo>
                      <a:pt x="674" y="115"/>
                    </a:lnTo>
                    <a:cubicBezTo>
                      <a:pt x="592" y="37"/>
                      <a:pt x="488" y="1"/>
                      <a:pt x="38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8"/>
              <p:cNvSpPr/>
              <p:nvPr/>
            </p:nvSpPr>
            <p:spPr>
              <a:xfrm>
                <a:off x="-6465550" y="-451050"/>
                <a:ext cx="22025" cy="18450"/>
              </a:xfrm>
              <a:custGeom>
                <a:avLst/>
                <a:gdLst/>
                <a:ahLst/>
                <a:cxnLst/>
                <a:rect l="l" t="t" r="r" b="b"/>
                <a:pathLst>
                  <a:path w="881" h="738" extrusionOk="0">
                    <a:moveTo>
                      <a:pt x="386" y="1"/>
                    </a:moveTo>
                    <a:cubicBezTo>
                      <a:pt x="200" y="1"/>
                      <a:pt x="24" y="124"/>
                      <a:pt x="13" y="350"/>
                    </a:cubicBezTo>
                    <a:cubicBezTo>
                      <a:pt x="0" y="593"/>
                      <a:pt x="190" y="738"/>
                      <a:pt x="392" y="738"/>
                    </a:cubicBezTo>
                    <a:cubicBezTo>
                      <a:pt x="480" y="738"/>
                      <a:pt x="570" y="711"/>
                      <a:pt x="647" y="652"/>
                    </a:cubicBezTo>
                    <a:lnTo>
                      <a:pt x="656" y="654"/>
                    </a:lnTo>
                    <a:cubicBezTo>
                      <a:pt x="864" y="555"/>
                      <a:pt x="881" y="236"/>
                      <a:pt x="683" y="115"/>
                    </a:cubicBezTo>
                    <a:lnTo>
                      <a:pt x="674" y="115"/>
                    </a:lnTo>
                    <a:cubicBezTo>
                      <a:pt x="592" y="38"/>
                      <a:pt x="488" y="1"/>
                      <a:pt x="38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8"/>
              <p:cNvSpPr/>
              <p:nvPr/>
            </p:nvSpPr>
            <p:spPr>
              <a:xfrm>
                <a:off x="-6480300" y="-684850"/>
                <a:ext cx="22025" cy="18450"/>
              </a:xfrm>
              <a:custGeom>
                <a:avLst/>
                <a:gdLst/>
                <a:ahLst/>
                <a:cxnLst/>
                <a:rect l="l" t="t" r="r" b="b"/>
                <a:pathLst>
                  <a:path w="881" h="738" extrusionOk="0">
                    <a:moveTo>
                      <a:pt x="386" y="1"/>
                    </a:moveTo>
                    <a:cubicBezTo>
                      <a:pt x="201" y="1"/>
                      <a:pt x="25" y="124"/>
                      <a:pt x="13" y="349"/>
                    </a:cubicBezTo>
                    <a:cubicBezTo>
                      <a:pt x="0" y="592"/>
                      <a:pt x="190" y="738"/>
                      <a:pt x="392" y="738"/>
                    </a:cubicBezTo>
                    <a:cubicBezTo>
                      <a:pt x="480" y="738"/>
                      <a:pt x="570" y="710"/>
                      <a:pt x="647" y="651"/>
                    </a:cubicBezTo>
                    <a:lnTo>
                      <a:pt x="656" y="653"/>
                    </a:lnTo>
                    <a:cubicBezTo>
                      <a:pt x="864" y="554"/>
                      <a:pt x="881" y="235"/>
                      <a:pt x="683" y="115"/>
                    </a:cubicBezTo>
                    <a:lnTo>
                      <a:pt x="674" y="115"/>
                    </a:lnTo>
                    <a:cubicBezTo>
                      <a:pt x="592" y="38"/>
                      <a:pt x="488" y="1"/>
                      <a:pt x="38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8"/>
              <p:cNvSpPr/>
              <p:nvPr/>
            </p:nvSpPr>
            <p:spPr>
              <a:xfrm>
                <a:off x="-6461275" y="-338775"/>
                <a:ext cx="22050" cy="18450"/>
              </a:xfrm>
              <a:custGeom>
                <a:avLst/>
                <a:gdLst/>
                <a:ahLst/>
                <a:cxnLst/>
                <a:rect l="l" t="t" r="r" b="b"/>
                <a:pathLst>
                  <a:path w="882" h="738" extrusionOk="0">
                    <a:moveTo>
                      <a:pt x="387" y="1"/>
                    </a:moveTo>
                    <a:cubicBezTo>
                      <a:pt x="202" y="1"/>
                      <a:pt x="25" y="124"/>
                      <a:pt x="14" y="350"/>
                    </a:cubicBezTo>
                    <a:cubicBezTo>
                      <a:pt x="0" y="592"/>
                      <a:pt x="191" y="738"/>
                      <a:pt x="393" y="738"/>
                    </a:cubicBezTo>
                    <a:cubicBezTo>
                      <a:pt x="481" y="738"/>
                      <a:pt x="570" y="710"/>
                      <a:pt x="647" y="652"/>
                    </a:cubicBezTo>
                    <a:lnTo>
                      <a:pt x="656" y="654"/>
                    </a:lnTo>
                    <a:cubicBezTo>
                      <a:pt x="864" y="555"/>
                      <a:pt x="882" y="236"/>
                      <a:pt x="684" y="115"/>
                    </a:cubicBezTo>
                    <a:lnTo>
                      <a:pt x="675" y="115"/>
                    </a:lnTo>
                    <a:cubicBezTo>
                      <a:pt x="593" y="38"/>
                      <a:pt x="489" y="1"/>
                      <a:pt x="38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8"/>
              <p:cNvSpPr/>
              <p:nvPr/>
            </p:nvSpPr>
            <p:spPr>
              <a:xfrm>
                <a:off x="-6850775" y="-1027175"/>
                <a:ext cx="668375" cy="999450"/>
              </a:xfrm>
              <a:custGeom>
                <a:avLst/>
                <a:gdLst/>
                <a:ahLst/>
                <a:cxnLst/>
                <a:rect l="l" t="t" r="r" b="b"/>
                <a:pathLst>
                  <a:path w="26735" h="39978" extrusionOk="0">
                    <a:moveTo>
                      <a:pt x="13144" y="0"/>
                    </a:moveTo>
                    <a:cubicBezTo>
                      <a:pt x="12168" y="0"/>
                      <a:pt x="11046" y="202"/>
                      <a:pt x="9742" y="671"/>
                    </a:cubicBezTo>
                    <a:cubicBezTo>
                      <a:pt x="6043" y="2000"/>
                      <a:pt x="4384" y="6531"/>
                      <a:pt x="3445" y="13024"/>
                    </a:cubicBezTo>
                    <a:cubicBezTo>
                      <a:pt x="2506" y="19519"/>
                      <a:pt x="361" y="32258"/>
                      <a:pt x="171" y="34430"/>
                    </a:cubicBezTo>
                    <a:cubicBezTo>
                      <a:pt x="0" y="36382"/>
                      <a:pt x="6801" y="39977"/>
                      <a:pt x="11260" y="39977"/>
                    </a:cubicBezTo>
                    <a:cubicBezTo>
                      <a:pt x="11762" y="39977"/>
                      <a:pt x="12233" y="39932"/>
                      <a:pt x="12662" y="39834"/>
                    </a:cubicBezTo>
                    <a:cubicBezTo>
                      <a:pt x="13216" y="39706"/>
                      <a:pt x="9611" y="3816"/>
                      <a:pt x="10091" y="2298"/>
                    </a:cubicBezTo>
                    <a:cubicBezTo>
                      <a:pt x="10328" y="1549"/>
                      <a:pt x="11387" y="1112"/>
                      <a:pt x="12668" y="1112"/>
                    </a:cubicBezTo>
                    <a:cubicBezTo>
                      <a:pt x="13986" y="1112"/>
                      <a:pt x="15539" y="1575"/>
                      <a:pt x="16671" y="2640"/>
                    </a:cubicBezTo>
                    <a:cubicBezTo>
                      <a:pt x="18902" y="4740"/>
                      <a:pt x="21482" y="15912"/>
                      <a:pt x="22184" y="23972"/>
                    </a:cubicBezTo>
                    <a:cubicBezTo>
                      <a:pt x="22884" y="32031"/>
                      <a:pt x="22102" y="37429"/>
                      <a:pt x="22711" y="38012"/>
                    </a:cubicBezTo>
                    <a:cubicBezTo>
                      <a:pt x="22775" y="38074"/>
                      <a:pt x="22863" y="38102"/>
                      <a:pt x="22970" y="38102"/>
                    </a:cubicBezTo>
                    <a:cubicBezTo>
                      <a:pt x="23877" y="38102"/>
                      <a:pt x="26129" y="36064"/>
                      <a:pt x="26415" y="35248"/>
                    </a:cubicBezTo>
                    <a:cubicBezTo>
                      <a:pt x="26735" y="34336"/>
                      <a:pt x="21680" y="8104"/>
                      <a:pt x="19865" y="5181"/>
                    </a:cubicBezTo>
                    <a:cubicBezTo>
                      <a:pt x="18430" y="2872"/>
                      <a:pt x="16823" y="0"/>
                      <a:pt x="13144"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8"/>
              <p:cNvSpPr/>
              <p:nvPr/>
            </p:nvSpPr>
            <p:spPr>
              <a:xfrm>
                <a:off x="-6622650" y="-1404175"/>
                <a:ext cx="314550" cy="505550"/>
              </a:xfrm>
              <a:custGeom>
                <a:avLst/>
                <a:gdLst/>
                <a:ahLst/>
                <a:cxnLst/>
                <a:rect l="l" t="t" r="r" b="b"/>
                <a:pathLst>
                  <a:path w="12582" h="20222" extrusionOk="0">
                    <a:moveTo>
                      <a:pt x="6030" y="1"/>
                    </a:moveTo>
                    <a:cubicBezTo>
                      <a:pt x="3990" y="1"/>
                      <a:pt x="1969" y="512"/>
                      <a:pt x="1219" y="1256"/>
                    </a:cubicBezTo>
                    <a:cubicBezTo>
                      <a:pt x="1" y="2461"/>
                      <a:pt x="459" y="7543"/>
                      <a:pt x="604" y="9606"/>
                    </a:cubicBezTo>
                    <a:cubicBezTo>
                      <a:pt x="679" y="10801"/>
                      <a:pt x="638" y="14051"/>
                      <a:pt x="818" y="14985"/>
                    </a:cubicBezTo>
                    <a:cubicBezTo>
                      <a:pt x="921" y="15528"/>
                      <a:pt x="2942" y="20040"/>
                      <a:pt x="5014" y="20216"/>
                    </a:cubicBezTo>
                    <a:cubicBezTo>
                      <a:pt x="5057" y="20220"/>
                      <a:pt x="5099" y="20222"/>
                      <a:pt x="5140" y="20222"/>
                    </a:cubicBezTo>
                    <a:cubicBezTo>
                      <a:pt x="7235" y="20222"/>
                      <a:pt x="5975" y="15539"/>
                      <a:pt x="6056" y="15121"/>
                    </a:cubicBezTo>
                    <a:cubicBezTo>
                      <a:pt x="6077" y="15018"/>
                      <a:pt x="6092" y="14910"/>
                      <a:pt x="6108" y="14802"/>
                    </a:cubicBezTo>
                    <a:cubicBezTo>
                      <a:pt x="6135" y="14629"/>
                      <a:pt x="6154" y="14459"/>
                      <a:pt x="6168" y="14292"/>
                    </a:cubicBezTo>
                    <a:cubicBezTo>
                      <a:pt x="6234" y="13623"/>
                      <a:pt x="6241" y="13042"/>
                      <a:pt x="6241" y="13042"/>
                    </a:cubicBezTo>
                    <a:cubicBezTo>
                      <a:pt x="6241" y="13042"/>
                      <a:pt x="6273" y="13051"/>
                      <a:pt x="6334" y="13068"/>
                    </a:cubicBezTo>
                    <a:cubicBezTo>
                      <a:pt x="6588" y="13135"/>
                      <a:pt x="7313" y="13304"/>
                      <a:pt x="8164" y="13304"/>
                    </a:cubicBezTo>
                    <a:cubicBezTo>
                      <a:pt x="9461" y="13304"/>
                      <a:pt x="11051" y="12911"/>
                      <a:pt x="11708" y="11164"/>
                    </a:cubicBezTo>
                    <a:cubicBezTo>
                      <a:pt x="12582" y="8848"/>
                      <a:pt x="12386" y="3064"/>
                      <a:pt x="10535" y="1311"/>
                    </a:cubicBezTo>
                    <a:cubicBezTo>
                      <a:pt x="9549" y="378"/>
                      <a:pt x="7783" y="1"/>
                      <a:pt x="6030"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8"/>
              <p:cNvSpPr/>
              <p:nvPr/>
            </p:nvSpPr>
            <p:spPr>
              <a:xfrm>
                <a:off x="-6442725" y="-1162650"/>
                <a:ext cx="39000" cy="22500"/>
              </a:xfrm>
              <a:custGeom>
                <a:avLst/>
                <a:gdLst/>
                <a:ahLst/>
                <a:cxnLst/>
                <a:rect l="l" t="t" r="r" b="b"/>
                <a:pathLst>
                  <a:path w="1560" h="900" extrusionOk="0">
                    <a:moveTo>
                      <a:pt x="64" y="1"/>
                    </a:moveTo>
                    <a:cubicBezTo>
                      <a:pt x="31" y="1"/>
                      <a:pt x="0" y="25"/>
                      <a:pt x="8" y="70"/>
                    </a:cubicBezTo>
                    <a:cubicBezTo>
                      <a:pt x="97" y="586"/>
                      <a:pt x="512" y="899"/>
                      <a:pt x="964" y="899"/>
                    </a:cubicBezTo>
                    <a:cubicBezTo>
                      <a:pt x="1152" y="899"/>
                      <a:pt x="1347" y="845"/>
                      <a:pt x="1527" y="728"/>
                    </a:cubicBezTo>
                    <a:cubicBezTo>
                      <a:pt x="1559" y="707"/>
                      <a:pt x="1545" y="660"/>
                      <a:pt x="1512" y="660"/>
                    </a:cubicBezTo>
                    <a:cubicBezTo>
                      <a:pt x="1507" y="660"/>
                      <a:pt x="1501" y="661"/>
                      <a:pt x="1495" y="664"/>
                    </a:cubicBezTo>
                    <a:cubicBezTo>
                      <a:pt x="1358" y="723"/>
                      <a:pt x="1218" y="751"/>
                      <a:pt x="1081" y="751"/>
                    </a:cubicBezTo>
                    <a:cubicBezTo>
                      <a:pt x="656" y="751"/>
                      <a:pt x="266" y="482"/>
                      <a:pt x="125" y="46"/>
                    </a:cubicBezTo>
                    <a:cubicBezTo>
                      <a:pt x="114" y="15"/>
                      <a:pt x="89" y="1"/>
                      <a:pt x="64"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8"/>
              <p:cNvSpPr/>
              <p:nvPr/>
            </p:nvSpPr>
            <p:spPr>
              <a:xfrm>
                <a:off x="-6356825" y="-1223150"/>
                <a:ext cx="17300" cy="21225"/>
              </a:xfrm>
              <a:custGeom>
                <a:avLst/>
                <a:gdLst/>
                <a:ahLst/>
                <a:cxnLst/>
                <a:rect l="l" t="t" r="r" b="b"/>
                <a:pathLst>
                  <a:path w="692" h="849" extrusionOk="0">
                    <a:moveTo>
                      <a:pt x="360" y="0"/>
                    </a:moveTo>
                    <a:cubicBezTo>
                      <a:pt x="187" y="0"/>
                      <a:pt x="37" y="172"/>
                      <a:pt x="20" y="397"/>
                    </a:cubicBezTo>
                    <a:cubicBezTo>
                      <a:pt x="0" y="632"/>
                      <a:pt x="132" y="834"/>
                      <a:pt x="313" y="848"/>
                    </a:cubicBezTo>
                    <a:cubicBezTo>
                      <a:pt x="320" y="848"/>
                      <a:pt x="327" y="849"/>
                      <a:pt x="334" y="849"/>
                    </a:cubicBezTo>
                    <a:cubicBezTo>
                      <a:pt x="506" y="849"/>
                      <a:pt x="655" y="674"/>
                      <a:pt x="674" y="450"/>
                    </a:cubicBezTo>
                    <a:cubicBezTo>
                      <a:pt x="692" y="215"/>
                      <a:pt x="562" y="13"/>
                      <a:pt x="379" y="1"/>
                    </a:cubicBezTo>
                    <a:cubicBezTo>
                      <a:pt x="372" y="0"/>
                      <a:pt x="366" y="0"/>
                      <a:pt x="36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8"/>
              <p:cNvSpPr/>
              <p:nvPr/>
            </p:nvSpPr>
            <p:spPr>
              <a:xfrm>
                <a:off x="-6458175" y="-1220475"/>
                <a:ext cx="17350" cy="21275"/>
              </a:xfrm>
              <a:custGeom>
                <a:avLst/>
                <a:gdLst/>
                <a:ahLst/>
                <a:cxnLst/>
                <a:rect l="l" t="t" r="r" b="b"/>
                <a:pathLst>
                  <a:path w="694" h="851" extrusionOk="0">
                    <a:moveTo>
                      <a:pt x="361" y="1"/>
                    </a:moveTo>
                    <a:cubicBezTo>
                      <a:pt x="188" y="1"/>
                      <a:pt x="37" y="175"/>
                      <a:pt x="20" y="401"/>
                    </a:cubicBezTo>
                    <a:cubicBezTo>
                      <a:pt x="0" y="635"/>
                      <a:pt x="132" y="837"/>
                      <a:pt x="313" y="850"/>
                    </a:cubicBezTo>
                    <a:cubicBezTo>
                      <a:pt x="320" y="851"/>
                      <a:pt x="326" y="851"/>
                      <a:pt x="332" y="851"/>
                    </a:cubicBezTo>
                    <a:cubicBezTo>
                      <a:pt x="506" y="851"/>
                      <a:pt x="657" y="677"/>
                      <a:pt x="674" y="452"/>
                    </a:cubicBezTo>
                    <a:cubicBezTo>
                      <a:pt x="693" y="219"/>
                      <a:pt x="560" y="17"/>
                      <a:pt x="381" y="2"/>
                    </a:cubicBezTo>
                    <a:cubicBezTo>
                      <a:pt x="374" y="1"/>
                      <a:pt x="368" y="1"/>
                      <a:pt x="36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8"/>
              <p:cNvSpPr/>
              <p:nvPr/>
            </p:nvSpPr>
            <p:spPr>
              <a:xfrm>
                <a:off x="-6367425" y="-1278200"/>
                <a:ext cx="43025" cy="21000"/>
              </a:xfrm>
              <a:custGeom>
                <a:avLst/>
                <a:gdLst/>
                <a:ahLst/>
                <a:cxnLst/>
                <a:rect l="l" t="t" r="r" b="b"/>
                <a:pathLst>
                  <a:path w="1721" h="840" extrusionOk="0">
                    <a:moveTo>
                      <a:pt x="697" y="1"/>
                    </a:moveTo>
                    <a:cubicBezTo>
                      <a:pt x="336" y="1"/>
                      <a:pt x="55" y="125"/>
                      <a:pt x="31" y="311"/>
                    </a:cubicBezTo>
                    <a:cubicBezTo>
                      <a:pt x="1" y="536"/>
                      <a:pt x="348" y="765"/>
                      <a:pt x="807" y="825"/>
                    </a:cubicBezTo>
                    <a:cubicBezTo>
                      <a:pt x="882" y="834"/>
                      <a:pt x="956" y="839"/>
                      <a:pt x="1026" y="839"/>
                    </a:cubicBezTo>
                    <a:cubicBezTo>
                      <a:pt x="1386" y="839"/>
                      <a:pt x="1667" y="716"/>
                      <a:pt x="1690" y="530"/>
                    </a:cubicBezTo>
                    <a:cubicBezTo>
                      <a:pt x="1720" y="305"/>
                      <a:pt x="1373" y="76"/>
                      <a:pt x="914" y="15"/>
                    </a:cubicBezTo>
                    <a:cubicBezTo>
                      <a:pt x="839" y="5"/>
                      <a:pt x="766" y="1"/>
                      <a:pt x="697"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8"/>
              <p:cNvSpPr/>
              <p:nvPr/>
            </p:nvSpPr>
            <p:spPr>
              <a:xfrm>
                <a:off x="-6475275" y="-1273875"/>
                <a:ext cx="43350" cy="22075"/>
              </a:xfrm>
              <a:custGeom>
                <a:avLst/>
                <a:gdLst/>
                <a:ahLst/>
                <a:cxnLst/>
                <a:rect l="l" t="t" r="r" b="b"/>
                <a:pathLst>
                  <a:path w="1734" h="883" extrusionOk="0">
                    <a:moveTo>
                      <a:pt x="1140" y="1"/>
                    </a:moveTo>
                    <a:cubicBezTo>
                      <a:pt x="1026" y="1"/>
                      <a:pt x="902" y="15"/>
                      <a:pt x="774" y="46"/>
                    </a:cubicBezTo>
                    <a:cubicBezTo>
                      <a:pt x="324" y="152"/>
                      <a:pt x="1" y="414"/>
                      <a:pt x="53" y="634"/>
                    </a:cubicBezTo>
                    <a:cubicBezTo>
                      <a:pt x="89" y="791"/>
                      <a:pt x="310" y="883"/>
                      <a:pt x="598" y="883"/>
                    </a:cubicBezTo>
                    <a:cubicBezTo>
                      <a:pt x="711" y="883"/>
                      <a:pt x="834" y="869"/>
                      <a:pt x="961" y="839"/>
                    </a:cubicBezTo>
                    <a:cubicBezTo>
                      <a:pt x="1410" y="732"/>
                      <a:pt x="1733" y="471"/>
                      <a:pt x="1683" y="251"/>
                    </a:cubicBezTo>
                    <a:cubicBezTo>
                      <a:pt x="1646" y="93"/>
                      <a:pt x="1427" y="1"/>
                      <a:pt x="1140"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8"/>
              <p:cNvSpPr/>
              <p:nvPr/>
            </p:nvSpPr>
            <p:spPr>
              <a:xfrm>
                <a:off x="-6397275" y="-1260025"/>
                <a:ext cx="31675" cy="90350"/>
              </a:xfrm>
              <a:custGeom>
                <a:avLst/>
                <a:gdLst/>
                <a:ahLst/>
                <a:cxnLst/>
                <a:rect l="l" t="t" r="r" b="b"/>
                <a:pathLst>
                  <a:path w="1267" h="3614" extrusionOk="0">
                    <a:moveTo>
                      <a:pt x="553" y="0"/>
                    </a:moveTo>
                    <a:cubicBezTo>
                      <a:pt x="526" y="0"/>
                      <a:pt x="499" y="21"/>
                      <a:pt x="502" y="56"/>
                    </a:cubicBezTo>
                    <a:cubicBezTo>
                      <a:pt x="562" y="659"/>
                      <a:pt x="894" y="3138"/>
                      <a:pt x="725" y="3318"/>
                    </a:cubicBezTo>
                    <a:cubicBezTo>
                      <a:pt x="687" y="3358"/>
                      <a:pt x="637" y="3373"/>
                      <a:pt x="580" y="3373"/>
                    </a:cubicBezTo>
                    <a:cubicBezTo>
                      <a:pt x="432" y="3373"/>
                      <a:pt x="245" y="3266"/>
                      <a:pt x="158" y="3216"/>
                    </a:cubicBezTo>
                    <a:cubicBezTo>
                      <a:pt x="142" y="3207"/>
                      <a:pt x="126" y="3203"/>
                      <a:pt x="111" y="3203"/>
                    </a:cubicBezTo>
                    <a:cubicBezTo>
                      <a:pt x="42" y="3203"/>
                      <a:pt x="0" y="3294"/>
                      <a:pt x="64" y="3351"/>
                    </a:cubicBezTo>
                    <a:cubicBezTo>
                      <a:pt x="217" y="3488"/>
                      <a:pt x="478" y="3614"/>
                      <a:pt x="724" y="3614"/>
                    </a:cubicBezTo>
                    <a:cubicBezTo>
                      <a:pt x="750" y="3614"/>
                      <a:pt x="775" y="3613"/>
                      <a:pt x="800" y="3610"/>
                    </a:cubicBezTo>
                    <a:cubicBezTo>
                      <a:pt x="1267" y="3559"/>
                      <a:pt x="849" y="994"/>
                      <a:pt x="601" y="38"/>
                    </a:cubicBezTo>
                    <a:cubicBezTo>
                      <a:pt x="594" y="12"/>
                      <a:pt x="573" y="0"/>
                      <a:pt x="55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8"/>
              <p:cNvSpPr/>
              <p:nvPr/>
            </p:nvSpPr>
            <p:spPr>
              <a:xfrm>
                <a:off x="-6642925" y="-1440125"/>
                <a:ext cx="323800" cy="252450"/>
              </a:xfrm>
              <a:custGeom>
                <a:avLst/>
                <a:gdLst/>
                <a:ahLst/>
                <a:cxnLst/>
                <a:rect l="l" t="t" r="r" b="b"/>
                <a:pathLst>
                  <a:path w="12952" h="10098" extrusionOk="0">
                    <a:moveTo>
                      <a:pt x="8982" y="1"/>
                    </a:moveTo>
                    <a:cubicBezTo>
                      <a:pt x="6692" y="1"/>
                      <a:pt x="1826" y="1952"/>
                      <a:pt x="932" y="3140"/>
                    </a:cubicBezTo>
                    <a:cubicBezTo>
                      <a:pt x="1" y="4376"/>
                      <a:pt x="586" y="9763"/>
                      <a:pt x="1270" y="10033"/>
                    </a:cubicBezTo>
                    <a:cubicBezTo>
                      <a:pt x="1382" y="10077"/>
                      <a:pt x="1492" y="10097"/>
                      <a:pt x="1601" y="10097"/>
                    </a:cubicBezTo>
                    <a:cubicBezTo>
                      <a:pt x="3343" y="10097"/>
                      <a:pt x="4647" y="4776"/>
                      <a:pt x="4647" y="4776"/>
                    </a:cubicBezTo>
                    <a:lnTo>
                      <a:pt x="4647" y="4776"/>
                    </a:lnTo>
                    <a:cubicBezTo>
                      <a:pt x="4647" y="4776"/>
                      <a:pt x="4312" y="6400"/>
                      <a:pt x="5473" y="6400"/>
                    </a:cubicBezTo>
                    <a:cubicBezTo>
                      <a:pt x="5491" y="6400"/>
                      <a:pt x="5509" y="6400"/>
                      <a:pt x="5527" y="6399"/>
                    </a:cubicBezTo>
                    <a:cubicBezTo>
                      <a:pt x="6668" y="6351"/>
                      <a:pt x="8520" y="4539"/>
                      <a:pt x="10660" y="4349"/>
                    </a:cubicBezTo>
                    <a:cubicBezTo>
                      <a:pt x="10702" y="4345"/>
                      <a:pt x="10743" y="4344"/>
                      <a:pt x="10784" y="4344"/>
                    </a:cubicBezTo>
                    <a:cubicBezTo>
                      <a:pt x="11937" y="4344"/>
                      <a:pt x="12709" y="5763"/>
                      <a:pt x="12709" y="5763"/>
                    </a:cubicBezTo>
                    <a:cubicBezTo>
                      <a:pt x="12709" y="5763"/>
                      <a:pt x="12951" y="4089"/>
                      <a:pt x="12787" y="3293"/>
                    </a:cubicBezTo>
                    <a:cubicBezTo>
                      <a:pt x="12622" y="2495"/>
                      <a:pt x="11824" y="2161"/>
                      <a:pt x="11824" y="2161"/>
                    </a:cubicBezTo>
                    <a:cubicBezTo>
                      <a:pt x="11824" y="2161"/>
                      <a:pt x="11401" y="181"/>
                      <a:pt x="9249" y="11"/>
                    </a:cubicBezTo>
                    <a:cubicBezTo>
                      <a:pt x="9165" y="4"/>
                      <a:pt x="9075" y="1"/>
                      <a:pt x="8982"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8"/>
              <p:cNvSpPr/>
              <p:nvPr/>
            </p:nvSpPr>
            <p:spPr>
              <a:xfrm>
                <a:off x="-6664575" y="-1243825"/>
                <a:ext cx="94050" cy="83950"/>
              </a:xfrm>
              <a:custGeom>
                <a:avLst/>
                <a:gdLst/>
                <a:ahLst/>
                <a:cxnLst/>
                <a:rect l="l" t="t" r="r" b="b"/>
                <a:pathLst>
                  <a:path w="3762" h="3358" extrusionOk="0">
                    <a:moveTo>
                      <a:pt x="2258" y="0"/>
                    </a:moveTo>
                    <a:cubicBezTo>
                      <a:pt x="2137" y="0"/>
                      <a:pt x="2009" y="11"/>
                      <a:pt x="1875" y="35"/>
                    </a:cubicBezTo>
                    <a:cubicBezTo>
                      <a:pt x="484" y="282"/>
                      <a:pt x="0" y="2501"/>
                      <a:pt x="1729" y="3230"/>
                    </a:cubicBezTo>
                    <a:cubicBezTo>
                      <a:pt x="1954" y="3324"/>
                      <a:pt x="2197" y="3357"/>
                      <a:pt x="2426" y="3357"/>
                    </a:cubicBezTo>
                    <a:cubicBezTo>
                      <a:pt x="2966" y="3357"/>
                      <a:pt x="3433" y="3173"/>
                      <a:pt x="3433" y="3173"/>
                    </a:cubicBezTo>
                    <a:lnTo>
                      <a:pt x="3761" y="650"/>
                    </a:lnTo>
                    <a:cubicBezTo>
                      <a:pt x="3761" y="650"/>
                      <a:pt x="3208" y="0"/>
                      <a:pt x="2258"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8"/>
              <p:cNvSpPr/>
              <p:nvPr/>
            </p:nvSpPr>
            <p:spPr>
              <a:xfrm>
                <a:off x="-6630775" y="-1226500"/>
                <a:ext cx="41000" cy="52550"/>
              </a:xfrm>
              <a:custGeom>
                <a:avLst/>
                <a:gdLst/>
                <a:ahLst/>
                <a:cxnLst/>
                <a:rect l="l" t="t" r="r" b="b"/>
                <a:pathLst>
                  <a:path w="1640" h="2102" extrusionOk="0">
                    <a:moveTo>
                      <a:pt x="405" y="0"/>
                    </a:moveTo>
                    <a:cubicBezTo>
                      <a:pt x="372" y="0"/>
                      <a:pt x="350" y="53"/>
                      <a:pt x="389" y="63"/>
                    </a:cubicBezTo>
                    <a:cubicBezTo>
                      <a:pt x="1013" y="252"/>
                      <a:pt x="1231" y="1018"/>
                      <a:pt x="1287" y="1518"/>
                    </a:cubicBezTo>
                    <a:cubicBezTo>
                      <a:pt x="1098" y="1408"/>
                      <a:pt x="868" y="1334"/>
                      <a:pt x="648" y="1334"/>
                    </a:cubicBezTo>
                    <a:cubicBezTo>
                      <a:pt x="399" y="1334"/>
                      <a:pt x="162" y="1429"/>
                      <a:pt x="15" y="1672"/>
                    </a:cubicBezTo>
                    <a:cubicBezTo>
                      <a:pt x="1" y="1684"/>
                      <a:pt x="14" y="1703"/>
                      <a:pt x="28" y="1703"/>
                    </a:cubicBezTo>
                    <a:cubicBezTo>
                      <a:pt x="33" y="1703"/>
                      <a:pt x="37" y="1701"/>
                      <a:pt x="42" y="1697"/>
                    </a:cubicBezTo>
                    <a:cubicBezTo>
                      <a:pt x="170" y="1614"/>
                      <a:pt x="324" y="1578"/>
                      <a:pt x="480" y="1578"/>
                    </a:cubicBezTo>
                    <a:cubicBezTo>
                      <a:pt x="820" y="1578"/>
                      <a:pt x="1172" y="1751"/>
                      <a:pt x="1306" y="2000"/>
                    </a:cubicBezTo>
                    <a:cubicBezTo>
                      <a:pt x="1343" y="2069"/>
                      <a:pt x="1382" y="2101"/>
                      <a:pt x="1419" y="2101"/>
                    </a:cubicBezTo>
                    <a:cubicBezTo>
                      <a:pt x="1503" y="2101"/>
                      <a:pt x="1576" y="1929"/>
                      <a:pt x="1595" y="1630"/>
                    </a:cubicBezTo>
                    <a:cubicBezTo>
                      <a:pt x="1640" y="930"/>
                      <a:pt x="1201" y="33"/>
                      <a:pt x="407" y="0"/>
                    </a:cubicBezTo>
                    <a:cubicBezTo>
                      <a:pt x="406" y="0"/>
                      <a:pt x="406" y="0"/>
                      <a:pt x="405"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8"/>
              <p:cNvSpPr/>
              <p:nvPr/>
            </p:nvSpPr>
            <p:spPr>
              <a:xfrm>
                <a:off x="-6646500" y="-1030325"/>
                <a:ext cx="165725" cy="224425"/>
              </a:xfrm>
              <a:custGeom>
                <a:avLst/>
                <a:gdLst/>
                <a:ahLst/>
                <a:cxnLst/>
                <a:rect l="l" t="t" r="r" b="b"/>
                <a:pathLst>
                  <a:path w="6629" h="8977" extrusionOk="0">
                    <a:moveTo>
                      <a:pt x="1754" y="1"/>
                    </a:moveTo>
                    <a:cubicBezTo>
                      <a:pt x="1754" y="1"/>
                      <a:pt x="376" y="1060"/>
                      <a:pt x="296" y="1747"/>
                    </a:cubicBezTo>
                    <a:cubicBezTo>
                      <a:pt x="0" y="4309"/>
                      <a:pt x="4464" y="8977"/>
                      <a:pt x="4464" y="8977"/>
                    </a:cubicBezTo>
                    <a:cubicBezTo>
                      <a:pt x="4464" y="8977"/>
                      <a:pt x="5266" y="5997"/>
                      <a:pt x="6628" y="5144"/>
                    </a:cubicBezTo>
                    <a:cubicBezTo>
                      <a:pt x="6628" y="5144"/>
                      <a:pt x="4377" y="4670"/>
                      <a:pt x="1754"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8"/>
              <p:cNvSpPr/>
              <p:nvPr/>
            </p:nvSpPr>
            <p:spPr>
              <a:xfrm>
                <a:off x="-6480850" y="-1007150"/>
                <a:ext cx="69875" cy="176100"/>
              </a:xfrm>
              <a:custGeom>
                <a:avLst/>
                <a:gdLst/>
                <a:ahLst/>
                <a:cxnLst/>
                <a:rect l="l" t="t" r="r" b="b"/>
                <a:pathLst>
                  <a:path w="2795" h="7044" extrusionOk="0">
                    <a:moveTo>
                      <a:pt x="469" y="0"/>
                    </a:moveTo>
                    <a:lnTo>
                      <a:pt x="469" y="0"/>
                    </a:lnTo>
                    <a:cubicBezTo>
                      <a:pt x="469" y="0"/>
                      <a:pt x="860" y="2390"/>
                      <a:pt x="1" y="4216"/>
                    </a:cubicBezTo>
                    <a:cubicBezTo>
                      <a:pt x="1" y="4216"/>
                      <a:pt x="1516" y="5199"/>
                      <a:pt x="1967" y="7044"/>
                    </a:cubicBezTo>
                    <a:cubicBezTo>
                      <a:pt x="1967" y="7044"/>
                      <a:pt x="2794" y="4072"/>
                      <a:pt x="2096" y="1830"/>
                    </a:cubicBezTo>
                    <a:cubicBezTo>
                      <a:pt x="1843" y="1019"/>
                      <a:pt x="469" y="0"/>
                      <a:pt x="469"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8"/>
              <p:cNvSpPr/>
              <p:nvPr/>
            </p:nvSpPr>
            <p:spPr>
              <a:xfrm>
                <a:off x="-6644000" y="-989500"/>
                <a:ext cx="243875" cy="193925"/>
              </a:xfrm>
              <a:custGeom>
                <a:avLst/>
                <a:gdLst/>
                <a:ahLst/>
                <a:cxnLst/>
                <a:rect l="l" t="t" r="r" b="b"/>
                <a:pathLst>
                  <a:path w="9755" h="7757" extrusionOk="0">
                    <a:moveTo>
                      <a:pt x="228" y="1"/>
                    </a:moveTo>
                    <a:cubicBezTo>
                      <a:pt x="216" y="1"/>
                      <a:pt x="198" y="47"/>
                      <a:pt x="193" y="84"/>
                    </a:cubicBezTo>
                    <a:cubicBezTo>
                      <a:pt x="0" y="1462"/>
                      <a:pt x="1052" y="4593"/>
                      <a:pt x="4490" y="7671"/>
                    </a:cubicBezTo>
                    <a:cubicBezTo>
                      <a:pt x="4511" y="7728"/>
                      <a:pt x="4568" y="7757"/>
                      <a:pt x="4627" y="7757"/>
                    </a:cubicBezTo>
                    <a:cubicBezTo>
                      <a:pt x="4699" y="7757"/>
                      <a:pt x="4775" y="7712"/>
                      <a:pt x="4786" y="7620"/>
                    </a:cubicBezTo>
                    <a:cubicBezTo>
                      <a:pt x="4973" y="6096"/>
                      <a:pt x="5644" y="4879"/>
                      <a:pt x="6501" y="3637"/>
                    </a:cubicBezTo>
                    <a:lnTo>
                      <a:pt x="6501" y="3635"/>
                    </a:lnTo>
                    <a:cubicBezTo>
                      <a:pt x="7656" y="4613"/>
                      <a:pt x="8152" y="6145"/>
                      <a:pt x="8409" y="6684"/>
                    </a:cubicBezTo>
                    <a:cubicBezTo>
                      <a:pt x="8410" y="6686"/>
                      <a:pt x="8412" y="6687"/>
                      <a:pt x="8413" y="6687"/>
                    </a:cubicBezTo>
                    <a:cubicBezTo>
                      <a:pt x="8515" y="6687"/>
                      <a:pt x="9755" y="2817"/>
                      <a:pt x="8695" y="1042"/>
                    </a:cubicBezTo>
                    <a:cubicBezTo>
                      <a:pt x="8672" y="1003"/>
                      <a:pt x="8632" y="986"/>
                      <a:pt x="8595" y="986"/>
                    </a:cubicBezTo>
                    <a:cubicBezTo>
                      <a:pt x="8542" y="986"/>
                      <a:pt x="8497" y="1022"/>
                      <a:pt x="8527" y="1079"/>
                    </a:cubicBezTo>
                    <a:cubicBezTo>
                      <a:pt x="9256" y="2441"/>
                      <a:pt x="8527" y="5507"/>
                      <a:pt x="8436" y="6139"/>
                    </a:cubicBezTo>
                    <a:cubicBezTo>
                      <a:pt x="8128" y="5142"/>
                      <a:pt x="7508" y="3897"/>
                      <a:pt x="6506" y="3608"/>
                    </a:cubicBezTo>
                    <a:cubicBezTo>
                      <a:pt x="6505" y="3608"/>
                      <a:pt x="6505" y="3608"/>
                      <a:pt x="6504" y="3608"/>
                    </a:cubicBezTo>
                    <a:cubicBezTo>
                      <a:pt x="6500" y="3608"/>
                      <a:pt x="6501" y="3615"/>
                      <a:pt x="6498" y="3619"/>
                    </a:cubicBezTo>
                    <a:cubicBezTo>
                      <a:pt x="6495" y="3610"/>
                      <a:pt x="6488" y="3602"/>
                      <a:pt x="6478" y="3602"/>
                    </a:cubicBezTo>
                    <a:cubicBezTo>
                      <a:pt x="6474" y="3602"/>
                      <a:pt x="6470" y="3603"/>
                      <a:pt x="6465" y="3607"/>
                    </a:cubicBezTo>
                    <a:cubicBezTo>
                      <a:pt x="5338" y="4520"/>
                      <a:pt x="4744" y="5916"/>
                      <a:pt x="4527" y="7326"/>
                    </a:cubicBezTo>
                    <a:cubicBezTo>
                      <a:pt x="3460" y="6396"/>
                      <a:pt x="2525" y="5006"/>
                      <a:pt x="1784" y="3840"/>
                    </a:cubicBezTo>
                    <a:cubicBezTo>
                      <a:pt x="1043" y="2678"/>
                      <a:pt x="363" y="1412"/>
                      <a:pt x="235" y="20"/>
                    </a:cubicBezTo>
                    <a:cubicBezTo>
                      <a:pt x="234" y="6"/>
                      <a:pt x="231" y="1"/>
                      <a:pt x="228"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8"/>
              <p:cNvSpPr/>
              <p:nvPr/>
            </p:nvSpPr>
            <p:spPr>
              <a:xfrm>
                <a:off x="-6919125" y="-900425"/>
                <a:ext cx="348200" cy="857500"/>
              </a:xfrm>
              <a:custGeom>
                <a:avLst/>
                <a:gdLst/>
                <a:ahLst/>
                <a:cxnLst/>
                <a:rect l="l" t="t" r="r" b="b"/>
                <a:pathLst>
                  <a:path w="13928" h="34300" extrusionOk="0">
                    <a:moveTo>
                      <a:pt x="8718" y="1"/>
                    </a:moveTo>
                    <a:cubicBezTo>
                      <a:pt x="7626" y="1"/>
                      <a:pt x="6398" y="773"/>
                      <a:pt x="5424" y="2642"/>
                    </a:cubicBezTo>
                    <a:cubicBezTo>
                      <a:pt x="2630" y="7998"/>
                      <a:pt x="0" y="18198"/>
                      <a:pt x="389" y="20263"/>
                    </a:cubicBezTo>
                    <a:cubicBezTo>
                      <a:pt x="1087" y="23959"/>
                      <a:pt x="8334" y="33620"/>
                      <a:pt x="10167" y="34195"/>
                    </a:cubicBezTo>
                    <a:cubicBezTo>
                      <a:pt x="10395" y="34266"/>
                      <a:pt x="10625" y="34299"/>
                      <a:pt x="10852" y="34299"/>
                    </a:cubicBezTo>
                    <a:cubicBezTo>
                      <a:pt x="12451" y="34299"/>
                      <a:pt x="13927" y="32664"/>
                      <a:pt x="13814" y="31278"/>
                    </a:cubicBezTo>
                    <a:cubicBezTo>
                      <a:pt x="13684" y="29698"/>
                      <a:pt x="7426" y="18998"/>
                      <a:pt x="7713" y="18301"/>
                    </a:cubicBezTo>
                    <a:cubicBezTo>
                      <a:pt x="8134" y="17288"/>
                      <a:pt x="10721" y="9309"/>
                      <a:pt x="11396" y="4182"/>
                    </a:cubicBezTo>
                    <a:cubicBezTo>
                      <a:pt x="11714" y="1769"/>
                      <a:pt x="10371" y="1"/>
                      <a:pt x="8718"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8"/>
              <p:cNvSpPr/>
              <p:nvPr/>
            </p:nvSpPr>
            <p:spPr>
              <a:xfrm>
                <a:off x="-6713375" y="-141600"/>
                <a:ext cx="223125" cy="206425"/>
              </a:xfrm>
              <a:custGeom>
                <a:avLst/>
                <a:gdLst/>
                <a:ahLst/>
                <a:cxnLst/>
                <a:rect l="l" t="t" r="r" b="b"/>
                <a:pathLst>
                  <a:path w="8925" h="8257" extrusionOk="0">
                    <a:moveTo>
                      <a:pt x="5211" y="0"/>
                    </a:moveTo>
                    <a:cubicBezTo>
                      <a:pt x="4693" y="0"/>
                      <a:pt x="1" y="1341"/>
                      <a:pt x="1" y="1341"/>
                    </a:cubicBezTo>
                    <a:cubicBezTo>
                      <a:pt x="166" y="1704"/>
                      <a:pt x="559" y="2952"/>
                      <a:pt x="1887" y="4065"/>
                    </a:cubicBezTo>
                    <a:cubicBezTo>
                      <a:pt x="3217" y="5172"/>
                      <a:pt x="4148" y="4900"/>
                      <a:pt x="5037" y="5665"/>
                    </a:cubicBezTo>
                    <a:cubicBezTo>
                      <a:pt x="5511" y="6072"/>
                      <a:pt x="5843" y="7460"/>
                      <a:pt x="6576" y="8089"/>
                    </a:cubicBezTo>
                    <a:cubicBezTo>
                      <a:pt x="6680" y="8179"/>
                      <a:pt x="6874" y="8231"/>
                      <a:pt x="7106" y="8251"/>
                    </a:cubicBezTo>
                    <a:cubicBezTo>
                      <a:pt x="7148" y="8253"/>
                      <a:pt x="7194" y="8255"/>
                      <a:pt x="7243" y="8255"/>
                    </a:cubicBezTo>
                    <a:cubicBezTo>
                      <a:pt x="7254" y="8255"/>
                      <a:pt x="7266" y="8255"/>
                      <a:pt x="7277" y="8255"/>
                    </a:cubicBezTo>
                    <a:cubicBezTo>
                      <a:pt x="7311" y="8256"/>
                      <a:pt x="7344" y="8257"/>
                      <a:pt x="7378" y="8257"/>
                    </a:cubicBezTo>
                    <a:cubicBezTo>
                      <a:pt x="7501" y="8257"/>
                      <a:pt x="7624" y="8250"/>
                      <a:pt x="7747" y="8237"/>
                    </a:cubicBezTo>
                    <a:cubicBezTo>
                      <a:pt x="7801" y="8230"/>
                      <a:pt x="7850" y="8225"/>
                      <a:pt x="7904" y="8218"/>
                    </a:cubicBezTo>
                    <a:cubicBezTo>
                      <a:pt x="8064" y="8195"/>
                      <a:pt x="8221" y="8168"/>
                      <a:pt x="8357" y="8126"/>
                    </a:cubicBezTo>
                    <a:cubicBezTo>
                      <a:pt x="8410" y="8114"/>
                      <a:pt x="8462" y="8098"/>
                      <a:pt x="8513" y="8078"/>
                    </a:cubicBezTo>
                    <a:cubicBezTo>
                      <a:pt x="8740" y="7999"/>
                      <a:pt x="8892" y="7908"/>
                      <a:pt x="8898" y="7800"/>
                    </a:cubicBezTo>
                    <a:cubicBezTo>
                      <a:pt x="8924" y="7428"/>
                      <a:pt x="8612" y="4970"/>
                      <a:pt x="7358" y="3233"/>
                    </a:cubicBezTo>
                    <a:cubicBezTo>
                      <a:pt x="6710" y="2328"/>
                      <a:pt x="5412" y="144"/>
                      <a:pt x="5254" y="8"/>
                    </a:cubicBezTo>
                    <a:cubicBezTo>
                      <a:pt x="5247" y="3"/>
                      <a:pt x="5233" y="0"/>
                      <a:pt x="5211"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8"/>
              <p:cNvSpPr/>
              <p:nvPr/>
            </p:nvSpPr>
            <p:spPr>
              <a:xfrm>
                <a:off x="-6527125" y="-18750"/>
                <a:ext cx="26575" cy="80325"/>
              </a:xfrm>
              <a:custGeom>
                <a:avLst/>
                <a:gdLst/>
                <a:ahLst/>
                <a:cxnLst/>
                <a:rect l="l" t="t" r="r" b="b"/>
                <a:pathLst>
                  <a:path w="1063" h="3213" extrusionOk="0">
                    <a:moveTo>
                      <a:pt x="31" y="1"/>
                    </a:moveTo>
                    <a:cubicBezTo>
                      <a:pt x="16" y="1"/>
                      <a:pt x="0" y="15"/>
                      <a:pt x="6" y="29"/>
                    </a:cubicBezTo>
                    <a:cubicBezTo>
                      <a:pt x="412" y="1053"/>
                      <a:pt x="674" y="2135"/>
                      <a:pt x="907" y="3212"/>
                    </a:cubicBezTo>
                    <a:cubicBezTo>
                      <a:pt x="960" y="3200"/>
                      <a:pt x="1012" y="3184"/>
                      <a:pt x="1063" y="3164"/>
                    </a:cubicBezTo>
                    <a:cubicBezTo>
                      <a:pt x="820" y="2074"/>
                      <a:pt x="560" y="1020"/>
                      <a:pt x="48" y="11"/>
                    </a:cubicBezTo>
                    <a:cubicBezTo>
                      <a:pt x="44" y="4"/>
                      <a:pt x="37" y="1"/>
                      <a:pt x="3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8"/>
              <p:cNvSpPr/>
              <p:nvPr/>
            </p:nvSpPr>
            <p:spPr>
              <a:xfrm>
                <a:off x="-6542325" y="-15525"/>
                <a:ext cx="26550" cy="79875"/>
              </a:xfrm>
              <a:custGeom>
                <a:avLst/>
                <a:gdLst/>
                <a:ahLst/>
                <a:cxnLst/>
                <a:rect l="l" t="t" r="r" b="b"/>
                <a:pathLst>
                  <a:path w="1062" h="3195" extrusionOk="0">
                    <a:moveTo>
                      <a:pt x="26" y="0"/>
                    </a:moveTo>
                    <a:cubicBezTo>
                      <a:pt x="13" y="0"/>
                      <a:pt x="0" y="13"/>
                      <a:pt x="8" y="29"/>
                    </a:cubicBezTo>
                    <a:cubicBezTo>
                      <a:pt x="403" y="1050"/>
                      <a:pt x="671" y="2124"/>
                      <a:pt x="905" y="3194"/>
                    </a:cubicBezTo>
                    <a:cubicBezTo>
                      <a:pt x="959" y="3187"/>
                      <a:pt x="1008" y="3182"/>
                      <a:pt x="1062" y="3175"/>
                    </a:cubicBezTo>
                    <a:cubicBezTo>
                      <a:pt x="816" y="2081"/>
                      <a:pt x="556" y="1021"/>
                      <a:pt x="43" y="11"/>
                    </a:cubicBezTo>
                    <a:cubicBezTo>
                      <a:pt x="39" y="4"/>
                      <a:pt x="32" y="0"/>
                      <a:pt x="2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8"/>
              <p:cNvSpPr/>
              <p:nvPr/>
            </p:nvSpPr>
            <p:spPr>
              <a:xfrm>
                <a:off x="-6557625" y="-12325"/>
                <a:ext cx="26175" cy="77125"/>
              </a:xfrm>
              <a:custGeom>
                <a:avLst/>
                <a:gdLst/>
                <a:ahLst/>
                <a:cxnLst/>
                <a:rect l="l" t="t" r="r" b="b"/>
                <a:pathLst>
                  <a:path w="1047" h="3085" extrusionOk="0">
                    <a:moveTo>
                      <a:pt x="32" y="0"/>
                    </a:moveTo>
                    <a:cubicBezTo>
                      <a:pt x="18" y="0"/>
                      <a:pt x="0" y="15"/>
                      <a:pt x="7" y="30"/>
                    </a:cubicBezTo>
                    <a:cubicBezTo>
                      <a:pt x="388" y="1013"/>
                      <a:pt x="653" y="2044"/>
                      <a:pt x="876" y="3080"/>
                    </a:cubicBezTo>
                    <a:cubicBezTo>
                      <a:pt x="918" y="3082"/>
                      <a:pt x="964" y="3084"/>
                      <a:pt x="1013" y="3084"/>
                    </a:cubicBezTo>
                    <a:cubicBezTo>
                      <a:pt x="1024" y="3084"/>
                      <a:pt x="1036" y="3084"/>
                      <a:pt x="1047" y="3084"/>
                    </a:cubicBezTo>
                    <a:cubicBezTo>
                      <a:pt x="807" y="2022"/>
                      <a:pt x="546" y="993"/>
                      <a:pt x="44" y="9"/>
                    </a:cubicBezTo>
                    <a:cubicBezTo>
                      <a:pt x="42" y="3"/>
                      <a:pt x="37" y="0"/>
                      <a:pt x="3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8"/>
              <p:cNvSpPr/>
              <p:nvPr/>
            </p:nvSpPr>
            <p:spPr>
              <a:xfrm>
                <a:off x="-6921925" y="-885250"/>
                <a:ext cx="340800" cy="819850"/>
              </a:xfrm>
              <a:custGeom>
                <a:avLst/>
                <a:gdLst/>
                <a:ahLst/>
                <a:cxnLst/>
                <a:rect l="l" t="t" r="r" b="b"/>
                <a:pathLst>
                  <a:path w="13632" h="32794" extrusionOk="0">
                    <a:moveTo>
                      <a:pt x="9279" y="0"/>
                    </a:moveTo>
                    <a:cubicBezTo>
                      <a:pt x="7752" y="0"/>
                      <a:pt x="5907" y="1133"/>
                      <a:pt x="4847" y="3037"/>
                    </a:cubicBezTo>
                    <a:cubicBezTo>
                      <a:pt x="2501" y="7256"/>
                      <a:pt x="99" y="15677"/>
                      <a:pt x="50" y="19166"/>
                    </a:cubicBezTo>
                    <a:cubicBezTo>
                      <a:pt x="0" y="22656"/>
                      <a:pt x="7987" y="32793"/>
                      <a:pt x="7987" y="32793"/>
                    </a:cubicBezTo>
                    <a:cubicBezTo>
                      <a:pt x="11982" y="31764"/>
                      <a:pt x="13632" y="28674"/>
                      <a:pt x="13632" y="28674"/>
                    </a:cubicBezTo>
                    <a:cubicBezTo>
                      <a:pt x="13632" y="28674"/>
                      <a:pt x="7842" y="18064"/>
                      <a:pt x="7843" y="17411"/>
                    </a:cubicBezTo>
                    <a:cubicBezTo>
                      <a:pt x="7843" y="16760"/>
                      <a:pt x="9283" y="13900"/>
                      <a:pt x="11465" y="5656"/>
                    </a:cubicBezTo>
                    <a:cubicBezTo>
                      <a:pt x="12520" y="1671"/>
                      <a:pt x="11134" y="0"/>
                      <a:pt x="9279"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8"/>
              <p:cNvSpPr/>
              <p:nvPr/>
            </p:nvSpPr>
            <p:spPr>
              <a:xfrm>
                <a:off x="-6932175" y="-930050"/>
                <a:ext cx="351100" cy="843900"/>
              </a:xfrm>
              <a:custGeom>
                <a:avLst/>
                <a:gdLst/>
                <a:ahLst/>
                <a:cxnLst/>
                <a:rect l="l" t="t" r="r" b="b"/>
                <a:pathLst>
                  <a:path w="14044" h="33756" extrusionOk="0">
                    <a:moveTo>
                      <a:pt x="10308" y="1"/>
                    </a:moveTo>
                    <a:cubicBezTo>
                      <a:pt x="8460" y="1"/>
                      <a:pt x="6109" y="1783"/>
                      <a:pt x="4958" y="4478"/>
                    </a:cubicBezTo>
                    <a:cubicBezTo>
                      <a:pt x="3276" y="8416"/>
                      <a:pt x="0" y="17979"/>
                      <a:pt x="32" y="20457"/>
                    </a:cubicBezTo>
                    <a:cubicBezTo>
                      <a:pt x="64" y="22934"/>
                      <a:pt x="2128" y="25988"/>
                      <a:pt x="2905" y="27497"/>
                    </a:cubicBezTo>
                    <a:cubicBezTo>
                      <a:pt x="3681" y="29006"/>
                      <a:pt x="4377" y="33668"/>
                      <a:pt x="6796" y="33753"/>
                    </a:cubicBezTo>
                    <a:cubicBezTo>
                      <a:pt x="6828" y="33754"/>
                      <a:pt x="6861" y="33755"/>
                      <a:pt x="6895" y="33755"/>
                    </a:cubicBezTo>
                    <a:cubicBezTo>
                      <a:pt x="9317" y="33755"/>
                      <a:pt x="13037" y="30718"/>
                      <a:pt x="13645" y="28710"/>
                    </a:cubicBezTo>
                    <a:cubicBezTo>
                      <a:pt x="14043" y="27395"/>
                      <a:pt x="8955" y="19785"/>
                      <a:pt x="8892" y="19073"/>
                    </a:cubicBezTo>
                    <a:cubicBezTo>
                      <a:pt x="8829" y="18359"/>
                      <a:pt x="12277" y="10356"/>
                      <a:pt x="12843" y="4843"/>
                    </a:cubicBezTo>
                    <a:cubicBezTo>
                      <a:pt x="13196" y="1411"/>
                      <a:pt x="11951" y="1"/>
                      <a:pt x="10308"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8"/>
              <p:cNvSpPr/>
              <p:nvPr/>
            </p:nvSpPr>
            <p:spPr>
              <a:xfrm>
                <a:off x="-6709700" y="-730225"/>
                <a:ext cx="121425" cy="537725"/>
              </a:xfrm>
              <a:custGeom>
                <a:avLst/>
                <a:gdLst/>
                <a:ahLst/>
                <a:cxnLst/>
                <a:rect l="l" t="t" r="r" b="b"/>
                <a:pathLst>
                  <a:path w="4857" h="21509" extrusionOk="0">
                    <a:moveTo>
                      <a:pt x="2933" y="1"/>
                    </a:moveTo>
                    <a:cubicBezTo>
                      <a:pt x="2910" y="1"/>
                      <a:pt x="2888" y="14"/>
                      <a:pt x="2881" y="45"/>
                    </a:cubicBezTo>
                    <a:cubicBezTo>
                      <a:pt x="2476" y="2013"/>
                      <a:pt x="1989" y="3963"/>
                      <a:pt x="1422" y="5895"/>
                    </a:cubicBezTo>
                    <a:cubicBezTo>
                      <a:pt x="1180" y="6722"/>
                      <a:pt x="919" y="7544"/>
                      <a:pt x="641" y="8359"/>
                    </a:cubicBezTo>
                    <a:cubicBezTo>
                      <a:pt x="427" y="8986"/>
                      <a:pt x="1" y="9726"/>
                      <a:pt x="31" y="10403"/>
                    </a:cubicBezTo>
                    <a:cubicBezTo>
                      <a:pt x="69" y="11250"/>
                      <a:pt x="4786" y="20454"/>
                      <a:pt x="4421" y="21346"/>
                    </a:cubicBezTo>
                    <a:cubicBezTo>
                      <a:pt x="4385" y="21436"/>
                      <a:pt x="4473" y="21508"/>
                      <a:pt x="4555" y="21508"/>
                    </a:cubicBezTo>
                    <a:cubicBezTo>
                      <a:pt x="4596" y="21508"/>
                      <a:pt x="4636" y="21490"/>
                      <a:pt x="4658" y="21446"/>
                    </a:cubicBezTo>
                    <a:cubicBezTo>
                      <a:pt x="4857" y="21045"/>
                      <a:pt x="4821" y="20804"/>
                      <a:pt x="4671" y="20385"/>
                    </a:cubicBezTo>
                    <a:cubicBezTo>
                      <a:pt x="4354" y="19498"/>
                      <a:pt x="423" y="11089"/>
                      <a:pt x="355" y="10698"/>
                    </a:cubicBezTo>
                    <a:cubicBezTo>
                      <a:pt x="239" y="10025"/>
                      <a:pt x="550" y="9453"/>
                      <a:pt x="764" y="8840"/>
                    </a:cubicBezTo>
                    <a:cubicBezTo>
                      <a:pt x="1096" y="7891"/>
                      <a:pt x="1404" y="6933"/>
                      <a:pt x="1687" y="5968"/>
                    </a:cubicBezTo>
                    <a:cubicBezTo>
                      <a:pt x="1811" y="5535"/>
                      <a:pt x="1928" y="5103"/>
                      <a:pt x="2040" y="4669"/>
                    </a:cubicBezTo>
                    <a:cubicBezTo>
                      <a:pt x="2055" y="4663"/>
                      <a:pt x="2069" y="4654"/>
                      <a:pt x="2078" y="4639"/>
                    </a:cubicBezTo>
                    <a:cubicBezTo>
                      <a:pt x="2552" y="3913"/>
                      <a:pt x="2898" y="2909"/>
                      <a:pt x="3151" y="2085"/>
                    </a:cubicBezTo>
                    <a:cubicBezTo>
                      <a:pt x="3166" y="2036"/>
                      <a:pt x="3123" y="2000"/>
                      <a:pt x="3082" y="2000"/>
                    </a:cubicBezTo>
                    <a:cubicBezTo>
                      <a:pt x="3061" y="2000"/>
                      <a:pt x="3040" y="2009"/>
                      <a:pt x="3028" y="2032"/>
                    </a:cubicBezTo>
                    <a:cubicBezTo>
                      <a:pt x="2793" y="2463"/>
                      <a:pt x="2542" y="2957"/>
                      <a:pt x="2332" y="3458"/>
                    </a:cubicBezTo>
                    <a:cubicBezTo>
                      <a:pt x="2590" y="2339"/>
                      <a:pt x="2811" y="1212"/>
                      <a:pt x="2998" y="76"/>
                    </a:cubicBezTo>
                    <a:cubicBezTo>
                      <a:pt x="3005" y="31"/>
                      <a:pt x="2967" y="1"/>
                      <a:pt x="2933"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8"/>
              <p:cNvSpPr/>
              <p:nvPr/>
            </p:nvSpPr>
            <p:spPr>
              <a:xfrm>
                <a:off x="-6311350" y="-768475"/>
                <a:ext cx="96975" cy="452325"/>
              </a:xfrm>
              <a:custGeom>
                <a:avLst/>
                <a:gdLst/>
                <a:ahLst/>
                <a:cxnLst/>
                <a:rect l="l" t="t" r="r" b="b"/>
                <a:pathLst>
                  <a:path w="3879" h="18093" extrusionOk="0">
                    <a:moveTo>
                      <a:pt x="51" y="1"/>
                    </a:moveTo>
                    <a:cubicBezTo>
                      <a:pt x="26" y="1"/>
                      <a:pt x="0" y="21"/>
                      <a:pt x="9" y="53"/>
                    </a:cubicBezTo>
                    <a:cubicBezTo>
                      <a:pt x="1451" y="6009"/>
                      <a:pt x="2807" y="12046"/>
                      <a:pt x="3853" y="18082"/>
                    </a:cubicBezTo>
                    <a:cubicBezTo>
                      <a:pt x="3854" y="18089"/>
                      <a:pt x="3859" y="18092"/>
                      <a:pt x="3864" y="18092"/>
                    </a:cubicBezTo>
                    <a:cubicBezTo>
                      <a:pt x="3871" y="18092"/>
                      <a:pt x="3879" y="18086"/>
                      <a:pt x="3877" y="18076"/>
                    </a:cubicBezTo>
                    <a:cubicBezTo>
                      <a:pt x="2969" y="11957"/>
                      <a:pt x="1783" y="5986"/>
                      <a:pt x="89" y="30"/>
                    </a:cubicBezTo>
                    <a:cubicBezTo>
                      <a:pt x="83" y="10"/>
                      <a:pt x="67" y="1"/>
                      <a:pt x="5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8"/>
              <p:cNvSpPr/>
              <p:nvPr/>
            </p:nvSpPr>
            <p:spPr>
              <a:xfrm>
                <a:off x="-6840125" y="-196700"/>
                <a:ext cx="95925" cy="112375"/>
              </a:xfrm>
              <a:custGeom>
                <a:avLst/>
                <a:gdLst/>
                <a:ahLst/>
                <a:cxnLst/>
                <a:rect l="l" t="t" r="r" b="b"/>
                <a:pathLst>
                  <a:path w="3837" h="4495" extrusionOk="0">
                    <a:moveTo>
                      <a:pt x="36" y="1"/>
                    </a:moveTo>
                    <a:cubicBezTo>
                      <a:pt x="19" y="1"/>
                      <a:pt x="1" y="16"/>
                      <a:pt x="7" y="35"/>
                    </a:cubicBezTo>
                    <a:cubicBezTo>
                      <a:pt x="263" y="835"/>
                      <a:pt x="552" y="1615"/>
                      <a:pt x="855" y="2398"/>
                    </a:cubicBezTo>
                    <a:cubicBezTo>
                      <a:pt x="1045" y="2887"/>
                      <a:pt x="1180" y="3472"/>
                      <a:pt x="1482" y="3906"/>
                    </a:cubicBezTo>
                    <a:cubicBezTo>
                      <a:pt x="1772" y="4322"/>
                      <a:pt x="2261" y="4495"/>
                      <a:pt x="2760" y="4495"/>
                    </a:cubicBezTo>
                    <a:cubicBezTo>
                      <a:pt x="3117" y="4495"/>
                      <a:pt x="3479" y="4407"/>
                      <a:pt x="3777" y="4256"/>
                    </a:cubicBezTo>
                    <a:cubicBezTo>
                      <a:pt x="3836" y="4228"/>
                      <a:pt x="3805" y="4139"/>
                      <a:pt x="3745" y="4138"/>
                    </a:cubicBezTo>
                    <a:cubicBezTo>
                      <a:pt x="3718" y="4137"/>
                      <a:pt x="3692" y="4137"/>
                      <a:pt x="3665" y="4137"/>
                    </a:cubicBezTo>
                    <a:cubicBezTo>
                      <a:pt x="3414" y="4137"/>
                      <a:pt x="3169" y="4163"/>
                      <a:pt x="2927" y="4163"/>
                    </a:cubicBezTo>
                    <a:cubicBezTo>
                      <a:pt x="2663" y="4163"/>
                      <a:pt x="2404" y="4132"/>
                      <a:pt x="2148" y="4002"/>
                    </a:cubicBezTo>
                    <a:cubicBezTo>
                      <a:pt x="1607" y="3726"/>
                      <a:pt x="1447" y="3135"/>
                      <a:pt x="1219" y="2603"/>
                    </a:cubicBezTo>
                    <a:cubicBezTo>
                      <a:pt x="846" y="1730"/>
                      <a:pt x="478" y="865"/>
                      <a:pt x="58" y="14"/>
                    </a:cubicBezTo>
                    <a:cubicBezTo>
                      <a:pt x="53" y="5"/>
                      <a:pt x="44" y="1"/>
                      <a:pt x="36"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8"/>
              <p:cNvSpPr/>
              <p:nvPr/>
            </p:nvSpPr>
            <p:spPr>
              <a:xfrm>
                <a:off x="-5442675" y="-960475"/>
                <a:ext cx="300775" cy="646575"/>
              </a:xfrm>
              <a:custGeom>
                <a:avLst/>
                <a:gdLst/>
                <a:ahLst/>
                <a:cxnLst/>
                <a:rect l="l" t="t" r="r" b="b"/>
                <a:pathLst>
                  <a:path w="12031" h="25863" extrusionOk="0">
                    <a:moveTo>
                      <a:pt x="6398" y="1"/>
                    </a:moveTo>
                    <a:cubicBezTo>
                      <a:pt x="4573" y="1"/>
                      <a:pt x="2809" y="2048"/>
                      <a:pt x="3363" y="4222"/>
                    </a:cubicBezTo>
                    <a:cubicBezTo>
                      <a:pt x="4574" y="8975"/>
                      <a:pt x="5635" y="13144"/>
                      <a:pt x="5687" y="13518"/>
                    </a:cubicBezTo>
                    <a:cubicBezTo>
                      <a:pt x="5779" y="14180"/>
                      <a:pt x="236" y="22988"/>
                      <a:pt x="92" y="24387"/>
                    </a:cubicBezTo>
                    <a:cubicBezTo>
                      <a:pt x="0" y="25273"/>
                      <a:pt x="1409" y="25863"/>
                      <a:pt x="2753" y="25863"/>
                    </a:cubicBezTo>
                    <a:cubicBezTo>
                      <a:pt x="3532" y="25863"/>
                      <a:pt x="4290" y="25664"/>
                      <a:pt x="4719" y="25209"/>
                    </a:cubicBezTo>
                    <a:cubicBezTo>
                      <a:pt x="5912" y="23946"/>
                      <a:pt x="11277" y="17677"/>
                      <a:pt x="11751" y="14558"/>
                    </a:cubicBezTo>
                    <a:cubicBezTo>
                      <a:pt x="12031" y="12716"/>
                      <a:pt x="11583" y="7820"/>
                      <a:pt x="9057" y="2106"/>
                    </a:cubicBezTo>
                    <a:cubicBezTo>
                      <a:pt x="8392" y="601"/>
                      <a:pt x="7386" y="1"/>
                      <a:pt x="6398"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8"/>
              <p:cNvSpPr/>
              <p:nvPr/>
            </p:nvSpPr>
            <p:spPr>
              <a:xfrm>
                <a:off x="-5506225" y="-351100"/>
                <a:ext cx="181575" cy="198525"/>
              </a:xfrm>
              <a:custGeom>
                <a:avLst/>
                <a:gdLst/>
                <a:ahLst/>
                <a:cxnLst/>
                <a:rect l="l" t="t" r="r" b="b"/>
                <a:pathLst>
                  <a:path w="7263" h="7941" extrusionOk="0">
                    <a:moveTo>
                      <a:pt x="2708" y="0"/>
                    </a:moveTo>
                    <a:cubicBezTo>
                      <a:pt x="2667" y="0"/>
                      <a:pt x="2642" y="4"/>
                      <a:pt x="2634" y="12"/>
                    </a:cubicBezTo>
                    <a:cubicBezTo>
                      <a:pt x="2510" y="135"/>
                      <a:pt x="1438" y="2311"/>
                      <a:pt x="944" y="3168"/>
                    </a:cubicBezTo>
                    <a:cubicBezTo>
                      <a:pt x="0" y="4819"/>
                      <a:pt x="1120" y="7587"/>
                      <a:pt x="1316" y="7855"/>
                    </a:cubicBezTo>
                    <a:cubicBezTo>
                      <a:pt x="1361" y="7916"/>
                      <a:pt x="1454" y="7941"/>
                      <a:pt x="1577" y="7941"/>
                    </a:cubicBezTo>
                    <a:cubicBezTo>
                      <a:pt x="1613" y="7941"/>
                      <a:pt x="1651" y="7939"/>
                      <a:pt x="1691" y="7935"/>
                    </a:cubicBezTo>
                    <a:cubicBezTo>
                      <a:pt x="1732" y="7933"/>
                      <a:pt x="1770" y="7929"/>
                      <a:pt x="1809" y="7918"/>
                    </a:cubicBezTo>
                    <a:cubicBezTo>
                      <a:pt x="1986" y="7890"/>
                      <a:pt x="2160" y="7840"/>
                      <a:pt x="2326" y="7774"/>
                    </a:cubicBezTo>
                    <a:cubicBezTo>
                      <a:pt x="2362" y="7762"/>
                      <a:pt x="2396" y="7749"/>
                      <a:pt x="2430" y="7734"/>
                    </a:cubicBezTo>
                    <a:cubicBezTo>
                      <a:pt x="2608" y="7665"/>
                      <a:pt x="2779" y="7580"/>
                      <a:pt x="2942" y="7481"/>
                    </a:cubicBezTo>
                    <a:cubicBezTo>
                      <a:pt x="2980" y="7457"/>
                      <a:pt x="3016" y="7435"/>
                      <a:pt x="3050" y="7412"/>
                    </a:cubicBezTo>
                    <a:cubicBezTo>
                      <a:pt x="3239" y="7276"/>
                      <a:pt x="3367" y="7137"/>
                      <a:pt x="3381" y="7010"/>
                    </a:cubicBezTo>
                    <a:cubicBezTo>
                      <a:pt x="3436" y="6473"/>
                      <a:pt x="3274" y="5150"/>
                      <a:pt x="3655" y="4747"/>
                    </a:cubicBezTo>
                    <a:cubicBezTo>
                      <a:pt x="4371" y="3993"/>
                      <a:pt x="5114" y="3994"/>
                      <a:pt x="5845" y="3402"/>
                    </a:cubicBezTo>
                    <a:cubicBezTo>
                      <a:pt x="7041" y="2440"/>
                      <a:pt x="7150" y="1162"/>
                      <a:pt x="7263" y="834"/>
                    </a:cubicBezTo>
                    <a:cubicBezTo>
                      <a:pt x="7263" y="834"/>
                      <a:pt x="3310" y="0"/>
                      <a:pt x="2708"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8"/>
              <p:cNvSpPr/>
              <p:nvPr/>
            </p:nvSpPr>
            <p:spPr>
              <a:xfrm>
                <a:off x="-5478700" y="-213700"/>
                <a:ext cx="17725" cy="60975"/>
              </a:xfrm>
              <a:custGeom>
                <a:avLst/>
                <a:gdLst/>
                <a:ahLst/>
                <a:cxnLst/>
                <a:rect l="l" t="t" r="r" b="b"/>
                <a:pathLst>
                  <a:path w="709" h="2439" extrusionOk="0">
                    <a:moveTo>
                      <a:pt x="48" y="1"/>
                    </a:moveTo>
                    <a:cubicBezTo>
                      <a:pt x="25" y="1"/>
                      <a:pt x="1" y="16"/>
                      <a:pt x="1" y="44"/>
                    </a:cubicBezTo>
                    <a:cubicBezTo>
                      <a:pt x="83" y="882"/>
                      <a:pt x="247" y="1675"/>
                      <a:pt x="590" y="2439"/>
                    </a:cubicBezTo>
                    <a:cubicBezTo>
                      <a:pt x="631" y="2437"/>
                      <a:pt x="669" y="2433"/>
                      <a:pt x="708" y="2424"/>
                    </a:cubicBezTo>
                    <a:cubicBezTo>
                      <a:pt x="479" y="1635"/>
                      <a:pt x="247" y="839"/>
                      <a:pt x="90" y="32"/>
                    </a:cubicBezTo>
                    <a:cubicBezTo>
                      <a:pt x="86" y="11"/>
                      <a:pt x="67" y="1"/>
                      <a:pt x="48"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8"/>
              <p:cNvSpPr/>
              <p:nvPr/>
            </p:nvSpPr>
            <p:spPr>
              <a:xfrm>
                <a:off x="-5462950" y="-217825"/>
                <a:ext cx="17500" cy="61100"/>
              </a:xfrm>
              <a:custGeom>
                <a:avLst/>
                <a:gdLst/>
                <a:ahLst/>
                <a:cxnLst/>
                <a:rect l="l" t="t" r="r" b="b"/>
                <a:pathLst>
                  <a:path w="700" h="2444" extrusionOk="0">
                    <a:moveTo>
                      <a:pt x="46" y="0"/>
                    </a:moveTo>
                    <a:cubicBezTo>
                      <a:pt x="23" y="0"/>
                      <a:pt x="0" y="15"/>
                      <a:pt x="2" y="40"/>
                    </a:cubicBezTo>
                    <a:cubicBezTo>
                      <a:pt x="77" y="884"/>
                      <a:pt x="247" y="1679"/>
                      <a:pt x="595" y="2443"/>
                    </a:cubicBezTo>
                    <a:cubicBezTo>
                      <a:pt x="631" y="2431"/>
                      <a:pt x="665" y="2418"/>
                      <a:pt x="699" y="2403"/>
                    </a:cubicBezTo>
                    <a:cubicBezTo>
                      <a:pt x="475" y="1619"/>
                      <a:pt x="246" y="832"/>
                      <a:pt x="87" y="31"/>
                    </a:cubicBezTo>
                    <a:cubicBezTo>
                      <a:pt x="83" y="10"/>
                      <a:pt x="65" y="0"/>
                      <a:pt x="4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8"/>
              <p:cNvSpPr/>
              <p:nvPr/>
            </p:nvSpPr>
            <p:spPr>
              <a:xfrm>
                <a:off x="-5446825" y="-223450"/>
                <a:ext cx="16850" cy="59400"/>
              </a:xfrm>
              <a:custGeom>
                <a:avLst/>
                <a:gdLst/>
                <a:ahLst/>
                <a:cxnLst/>
                <a:rect l="l" t="t" r="r" b="b"/>
                <a:pathLst>
                  <a:path w="674" h="2376" extrusionOk="0">
                    <a:moveTo>
                      <a:pt x="46" y="1"/>
                    </a:moveTo>
                    <a:cubicBezTo>
                      <a:pt x="23" y="1"/>
                      <a:pt x="0" y="15"/>
                      <a:pt x="4" y="44"/>
                    </a:cubicBezTo>
                    <a:cubicBezTo>
                      <a:pt x="77" y="858"/>
                      <a:pt x="238" y="1630"/>
                      <a:pt x="565" y="2375"/>
                    </a:cubicBezTo>
                    <a:cubicBezTo>
                      <a:pt x="604" y="2351"/>
                      <a:pt x="640" y="2329"/>
                      <a:pt x="674" y="2306"/>
                    </a:cubicBezTo>
                    <a:cubicBezTo>
                      <a:pt x="458" y="1557"/>
                      <a:pt x="240" y="798"/>
                      <a:pt x="90" y="33"/>
                    </a:cubicBezTo>
                    <a:cubicBezTo>
                      <a:pt x="86" y="11"/>
                      <a:pt x="66" y="1"/>
                      <a:pt x="46" y="1"/>
                    </a:cubicBezTo>
                    <a:close/>
                  </a:path>
                </a:pathLst>
              </a:custGeom>
              <a:solidFill>
                <a:srgbClr val="EFC1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8"/>
              <p:cNvSpPr/>
              <p:nvPr/>
            </p:nvSpPr>
            <p:spPr>
              <a:xfrm>
                <a:off x="-5456325" y="-969000"/>
                <a:ext cx="328200" cy="676025"/>
              </a:xfrm>
              <a:custGeom>
                <a:avLst/>
                <a:gdLst/>
                <a:ahLst/>
                <a:cxnLst/>
                <a:rect l="l" t="t" r="r" b="b"/>
                <a:pathLst>
                  <a:path w="13128" h="27041" extrusionOk="0">
                    <a:moveTo>
                      <a:pt x="6797" y="1"/>
                    </a:moveTo>
                    <a:cubicBezTo>
                      <a:pt x="5091" y="1"/>
                      <a:pt x="3355" y="1286"/>
                      <a:pt x="3433" y="3914"/>
                    </a:cubicBezTo>
                    <a:cubicBezTo>
                      <a:pt x="3487" y="5690"/>
                      <a:pt x="5991" y="13150"/>
                      <a:pt x="5974" y="13876"/>
                    </a:cubicBezTo>
                    <a:cubicBezTo>
                      <a:pt x="5958" y="14600"/>
                      <a:pt x="90" y="23607"/>
                      <a:pt x="39" y="24764"/>
                    </a:cubicBezTo>
                    <a:cubicBezTo>
                      <a:pt x="0" y="25651"/>
                      <a:pt x="2697" y="27041"/>
                      <a:pt x="4906" y="27041"/>
                    </a:cubicBezTo>
                    <a:cubicBezTo>
                      <a:pt x="5582" y="27041"/>
                      <a:pt x="6212" y="26910"/>
                      <a:pt x="6705" y="26596"/>
                    </a:cubicBezTo>
                    <a:cubicBezTo>
                      <a:pt x="7296" y="26219"/>
                      <a:pt x="12318" y="18018"/>
                      <a:pt x="12722" y="14878"/>
                    </a:cubicBezTo>
                    <a:cubicBezTo>
                      <a:pt x="13127" y="11739"/>
                      <a:pt x="11031" y="4508"/>
                      <a:pt x="9621" y="1696"/>
                    </a:cubicBezTo>
                    <a:cubicBezTo>
                      <a:pt x="9057" y="572"/>
                      <a:pt x="7934" y="1"/>
                      <a:pt x="6797"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8"/>
              <p:cNvSpPr/>
              <p:nvPr/>
            </p:nvSpPr>
            <p:spPr>
              <a:xfrm>
                <a:off x="-5470650" y="-395000"/>
                <a:ext cx="522225" cy="1437225"/>
              </a:xfrm>
              <a:custGeom>
                <a:avLst/>
                <a:gdLst/>
                <a:ahLst/>
                <a:cxnLst/>
                <a:rect l="l" t="t" r="r" b="b"/>
                <a:pathLst>
                  <a:path w="20889" h="57489" extrusionOk="0">
                    <a:moveTo>
                      <a:pt x="6998" y="1"/>
                    </a:moveTo>
                    <a:cubicBezTo>
                      <a:pt x="4847" y="1"/>
                      <a:pt x="2478" y="1584"/>
                      <a:pt x="1886" y="5110"/>
                    </a:cubicBezTo>
                    <a:cubicBezTo>
                      <a:pt x="448" y="13667"/>
                      <a:pt x="0" y="27327"/>
                      <a:pt x="130" y="29184"/>
                    </a:cubicBezTo>
                    <a:cubicBezTo>
                      <a:pt x="258" y="31038"/>
                      <a:pt x="14473" y="52122"/>
                      <a:pt x="14507" y="52638"/>
                    </a:cubicBezTo>
                    <a:cubicBezTo>
                      <a:pt x="14507" y="52638"/>
                      <a:pt x="13992" y="53425"/>
                      <a:pt x="13409" y="54366"/>
                    </a:cubicBezTo>
                    <a:cubicBezTo>
                      <a:pt x="13406" y="54371"/>
                      <a:pt x="13403" y="54375"/>
                      <a:pt x="13401" y="54381"/>
                    </a:cubicBezTo>
                    <a:cubicBezTo>
                      <a:pt x="12575" y="55703"/>
                      <a:pt x="11611" y="57325"/>
                      <a:pt x="11755" y="57460"/>
                    </a:cubicBezTo>
                    <a:cubicBezTo>
                      <a:pt x="11777" y="57479"/>
                      <a:pt x="11813" y="57489"/>
                      <a:pt x="11861" y="57489"/>
                    </a:cubicBezTo>
                    <a:cubicBezTo>
                      <a:pt x="12969" y="57489"/>
                      <a:pt x="20652" y="52490"/>
                      <a:pt x="20824" y="51905"/>
                    </a:cubicBezTo>
                    <a:cubicBezTo>
                      <a:pt x="20888" y="51671"/>
                      <a:pt x="20266" y="50805"/>
                      <a:pt x="19733" y="50039"/>
                    </a:cubicBezTo>
                    <a:cubicBezTo>
                      <a:pt x="19347" y="49494"/>
                      <a:pt x="19017" y="49001"/>
                      <a:pt x="19002" y="48834"/>
                    </a:cubicBezTo>
                    <a:cubicBezTo>
                      <a:pt x="17681" y="33336"/>
                      <a:pt x="8277" y="27660"/>
                      <a:pt x="8131" y="26069"/>
                    </a:cubicBezTo>
                    <a:cubicBezTo>
                      <a:pt x="7987" y="24476"/>
                      <a:pt x="15532" y="9192"/>
                      <a:pt x="10145" y="1548"/>
                    </a:cubicBezTo>
                    <a:cubicBezTo>
                      <a:pt x="9435" y="540"/>
                      <a:pt x="8253" y="1"/>
                      <a:pt x="6998"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8"/>
              <p:cNvSpPr/>
              <p:nvPr/>
            </p:nvSpPr>
            <p:spPr>
              <a:xfrm>
                <a:off x="-5180375" y="856000"/>
                <a:ext cx="231950" cy="186225"/>
              </a:xfrm>
              <a:custGeom>
                <a:avLst/>
                <a:gdLst/>
                <a:ahLst/>
                <a:cxnLst/>
                <a:rect l="l" t="t" r="r" b="b"/>
                <a:pathLst>
                  <a:path w="9278" h="7449" extrusionOk="0">
                    <a:moveTo>
                      <a:pt x="8122" y="0"/>
                    </a:moveTo>
                    <a:cubicBezTo>
                      <a:pt x="4007" y="4192"/>
                      <a:pt x="2458" y="5202"/>
                      <a:pt x="1921" y="5202"/>
                    </a:cubicBezTo>
                    <a:cubicBezTo>
                      <a:pt x="1461" y="5202"/>
                      <a:pt x="1744" y="4459"/>
                      <a:pt x="1790" y="4341"/>
                    </a:cubicBezTo>
                    <a:lnTo>
                      <a:pt x="1790" y="4341"/>
                    </a:lnTo>
                    <a:cubicBezTo>
                      <a:pt x="964" y="5663"/>
                      <a:pt x="0" y="7285"/>
                      <a:pt x="144" y="7420"/>
                    </a:cubicBezTo>
                    <a:cubicBezTo>
                      <a:pt x="166" y="7439"/>
                      <a:pt x="202" y="7449"/>
                      <a:pt x="250" y="7449"/>
                    </a:cubicBezTo>
                    <a:cubicBezTo>
                      <a:pt x="1358" y="7449"/>
                      <a:pt x="9041" y="2450"/>
                      <a:pt x="9213" y="1865"/>
                    </a:cubicBezTo>
                    <a:cubicBezTo>
                      <a:pt x="9277" y="1631"/>
                      <a:pt x="8655" y="765"/>
                      <a:pt x="812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8"/>
              <p:cNvSpPr/>
              <p:nvPr/>
            </p:nvSpPr>
            <p:spPr>
              <a:xfrm>
                <a:off x="-5453150" y="-396525"/>
                <a:ext cx="524725" cy="1468975"/>
              </a:xfrm>
              <a:custGeom>
                <a:avLst/>
                <a:gdLst/>
                <a:ahLst/>
                <a:cxnLst/>
                <a:rect l="l" t="t" r="r" b="b"/>
                <a:pathLst>
                  <a:path w="20989" h="58759" extrusionOk="0">
                    <a:moveTo>
                      <a:pt x="11391" y="1"/>
                    </a:moveTo>
                    <a:cubicBezTo>
                      <a:pt x="9227" y="1"/>
                      <a:pt x="6854" y="1637"/>
                      <a:pt x="6292" y="5243"/>
                    </a:cubicBezTo>
                    <a:cubicBezTo>
                      <a:pt x="5186" y="12360"/>
                      <a:pt x="4780" y="25969"/>
                      <a:pt x="4761" y="27832"/>
                    </a:cubicBezTo>
                    <a:cubicBezTo>
                      <a:pt x="4723" y="30782"/>
                      <a:pt x="5662" y="54695"/>
                      <a:pt x="5671" y="55153"/>
                    </a:cubicBezTo>
                    <a:cubicBezTo>
                      <a:pt x="5671" y="55153"/>
                      <a:pt x="4611" y="55755"/>
                      <a:pt x="3422" y="56455"/>
                    </a:cubicBezTo>
                    <a:cubicBezTo>
                      <a:pt x="1831" y="57398"/>
                      <a:pt x="1" y="58523"/>
                      <a:pt x="146" y="58649"/>
                    </a:cubicBezTo>
                    <a:cubicBezTo>
                      <a:pt x="235" y="58725"/>
                      <a:pt x="599" y="58759"/>
                      <a:pt x="1147" y="58759"/>
                    </a:cubicBezTo>
                    <a:cubicBezTo>
                      <a:pt x="3922" y="58759"/>
                      <a:pt x="11404" y="57898"/>
                      <a:pt x="11537" y="57384"/>
                    </a:cubicBezTo>
                    <a:cubicBezTo>
                      <a:pt x="11589" y="57173"/>
                      <a:pt x="11347" y="56609"/>
                      <a:pt x="11122" y="56063"/>
                    </a:cubicBezTo>
                    <a:cubicBezTo>
                      <a:pt x="10920" y="55569"/>
                      <a:pt x="10745" y="55093"/>
                      <a:pt x="10823" y="54915"/>
                    </a:cubicBezTo>
                    <a:cubicBezTo>
                      <a:pt x="17476" y="39591"/>
                      <a:pt x="13764" y="27625"/>
                      <a:pt x="13568" y="26039"/>
                    </a:cubicBezTo>
                    <a:cubicBezTo>
                      <a:pt x="13382" y="24451"/>
                      <a:pt x="20989" y="9946"/>
                      <a:pt x="14446" y="1443"/>
                    </a:cubicBezTo>
                    <a:cubicBezTo>
                      <a:pt x="13719" y="500"/>
                      <a:pt x="12587" y="1"/>
                      <a:pt x="11391"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8"/>
              <p:cNvSpPr/>
              <p:nvPr/>
            </p:nvSpPr>
            <p:spPr>
              <a:xfrm>
                <a:off x="-5453150" y="1005050"/>
                <a:ext cx="289700" cy="67400"/>
              </a:xfrm>
              <a:custGeom>
                <a:avLst/>
                <a:gdLst/>
                <a:ahLst/>
                <a:cxnLst/>
                <a:rect l="l" t="t" r="r" b="b"/>
                <a:pathLst>
                  <a:path w="11588" h="2696" extrusionOk="0">
                    <a:moveTo>
                      <a:pt x="11122" y="0"/>
                    </a:moveTo>
                    <a:cubicBezTo>
                      <a:pt x="7043" y="1026"/>
                      <a:pt x="4926" y="1350"/>
                      <a:pt x="3878" y="1350"/>
                    </a:cubicBezTo>
                    <a:cubicBezTo>
                      <a:pt x="2085" y="1350"/>
                      <a:pt x="3426" y="401"/>
                      <a:pt x="3426" y="401"/>
                    </a:cubicBezTo>
                    <a:lnTo>
                      <a:pt x="3422" y="392"/>
                    </a:lnTo>
                    <a:cubicBezTo>
                      <a:pt x="1829" y="1335"/>
                      <a:pt x="1" y="2460"/>
                      <a:pt x="144" y="2586"/>
                    </a:cubicBezTo>
                    <a:cubicBezTo>
                      <a:pt x="234" y="2662"/>
                      <a:pt x="598" y="2696"/>
                      <a:pt x="1146" y="2696"/>
                    </a:cubicBezTo>
                    <a:cubicBezTo>
                      <a:pt x="3922" y="2696"/>
                      <a:pt x="11404" y="1835"/>
                      <a:pt x="11537" y="1321"/>
                    </a:cubicBezTo>
                    <a:cubicBezTo>
                      <a:pt x="11588" y="1110"/>
                      <a:pt x="11345" y="546"/>
                      <a:pt x="1112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8"/>
              <p:cNvSpPr/>
              <p:nvPr/>
            </p:nvSpPr>
            <p:spPr>
              <a:xfrm>
                <a:off x="-5140375" y="508750"/>
                <a:ext cx="59500" cy="359400"/>
              </a:xfrm>
              <a:custGeom>
                <a:avLst/>
                <a:gdLst/>
                <a:ahLst/>
                <a:cxnLst/>
                <a:rect l="l" t="t" r="r" b="b"/>
                <a:pathLst>
                  <a:path w="2380" h="14376" extrusionOk="0">
                    <a:moveTo>
                      <a:pt x="2306" y="0"/>
                    </a:moveTo>
                    <a:cubicBezTo>
                      <a:pt x="2288" y="0"/>
                      <a:pt x="2270" y="12"/>
                      <a:pt x="2269" y="36"/>
                    </a:cubicBezTo>
                    <a:cubicBezTo>
                      <a:pt x="2062" y="4830"/>
                      <a:pt x="1143" y="9662"/>
                      <a:pt x="11" y="14308"/>
                    </a:cubicBezTo>
                    <a:cubicBezTo>
                      <a:pt x="1" y="14350"/>
                      <a:pt x="31" y="14375"/>
                      <a:pt x="63" y="14375"/>
                    </a:cubicBezTo>
                    <a:cubicBezTo>
                      <a:pt x="84" y="14375"/>
                      <a:pt x="106" y="14363"/>
                      <a:pt x="115" y="14337"/>
                    </a:cubicBezTo>
                    <a:cubicBezTo>
                      <a:pt x="1787" y="9881"/>
                      <a:pt x="2380" y="4771"/>
                      <a:pt x="2342" y="36"/>
                    </a:cubicBezTo>
                    <a:cubicBezTo>
                      <a:pt x="2341" y="12"/>
                      <a:pt x="2324" y="0"/>
                      <a:pt x="2306"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8"/>
              <p:cNvSpPr/>
              <p:nvPr/>
            </p:nvSpPr>
            <p:spPr>
              <a:xfrm>
                <a:off x="-5350525" y="-183350"/>
                <a:ext cx="46775" cy="763150"/>
              </a:xfrm>
              <a:custGeom>
                <a:avLst/>
                <a:gdLst/>
                <a:ahLst/>
                <a:cxnLst/>
                <a:rect l="l" t="t" r="r" b="b"/>
                <a:pathLst>
                  <a:path w="1871" h="30526" extrusionOk="0">
                    <a:moveTo>
                      <a:pt x="1798" y="0"/>
                    </a:moveTo>
                    <a:cubicBezTo>
                      <a:pt x="1763" y="0"/>
                      <a:pt x="1729" y="22"/>
                      <a:pt x="1727" y="66"/>
                    </a:cubicBezTo>
                    <a:cubicBezTo>
                      <a:pt x="1527" y="5198"/>
                      <a:pt x="1105" y="10298"/>
                      <a:pt x="545" y="15401"/>
                    </a:cubicBezTo>
                    <a:cubicBezTo>
                      <a:pt x="0" y="20367"/>
                      <a:pt x="93" y="25244"/>
                      <a:pt x="804" y="30190"/>
                    </a:cubicBezTo>
                    <a:cubicBezTo>
                      <a:pt x="819" y="30296"/>
                      <a:pt x="931" y="30526"/>
                      <a:pt x="963" y="30526"/>
                    </a:cubicBezTo>
                    <a:cubicBezTo>
                      <a:pt x="970" y="30526"/>
                      <a:pt x="973" y="30516"/>
                      <a:pt x="972" y="30494"/>
                    </a:cubicBezTo>
                    <a:cubicBezTo>
                      <a:pt x="789" y="28041"/>
                      <a:pt x="553" y="25273"/>
                      <a:pt x="485" y="22813"/>
                    </a:cubicBezTo>
                    <a:cubicBezTo>
                      <a:pt x="416" y="20257"/>
                      <a:pt x="641" y="17725"/>
                      <a:pt x="910" y="15187"/>
                    </a:cubicBezTo>
                    <a:cubicBezTo>
                      <a:pt x="1445" y="10159"/>
                      <a:pt x="1822" y="5129"/>
                      <a:pt x="1870" y="71"/>
                    </a:cubicBezTo>
                    <a:cubicBezTo>
                      <a:pt x="1870" y="24"/>
                      <a:pt x="1834" y="0"/>
                      <a:pt x="1798" y="0"/>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8"/>
              <p:cNvSpPr/>
              <p:nvPr/>
            </p:nvSpPr>
            <p:spPr>
              <a:xfrm>
                <a:off x="-5483825" y="-417925"/>
                <a:ext cx="561350" cy="894850"/>
              </a:xfrm>
              <a:custGeom>
                <a:avLst/>
                <a:gdLst/>
                <a:ahLst/>
                <a:cxnLst/>
                <a:rect l="l" t="t" r="r" b="b"/>
                <a:pathLst>
                  <a:path w="22454" h="35794" extrusionOk="0">
                    <a:moveTo>
                      <a:pt x="3281" y="1"/>
                    </a:moveTo>
                    <a:cubicBezTo>
                      <a:pt x="3281" y="1"/>
                      <a:pt x="411" y="11511"/>
                      <a:pt x="191" y="21622"/>
                    </a:cubicBezTo>
                    <a:cubicBezTo>
                      <a:pt x="1" y="30351"/>
                      <a:pt x="638" y="34536"/>
                      <a:pt x="638" y="34536"/>
                    </a:cubicBezTo>
                    <a:cubicBezTo>
                      <a:pt x="638" y="34536"/>
                      <a:pt x="4592" y="35794"/>
                      <a:pt x="9386" y="35794"/>
                    </a:cubicBezTo>
                    <a:cubicBezTo>
                      <a:pt x="10178" y="35794"/>
                      <a:pt x="10993" y="35760"/>
                      <a:pt x="11817" y="35680"/>
                    </a:cubicBezTo>
                    <a:cubicBezTo>
                      <a:pt x="11770" y="31063"/>
                      <a:pt x="12768" y="22635"/>
                      <a:pt x="12768" y="22635"/>
                    </a:cubicBezTo>
                    <a:cubicBezTo>
                      <a:pt x="12768" y="22635"/>
                      <a:pt x="14658" y="30129"/>
                      <a:pt x="15205" y="35067"/>
                    </a:cubicBezTo>
                    <a:cubicBezTo>
                      <a:pt x="16493" y="34722"/>
                      <a:pt x="17753" y="34217"/>
                      <a:pt x="18938" y="33523"/>
                    </a:cubicBezTo>
                    <a:cubicBezTo>
                      <a:pt x="18938" y="33523"/>
                      <a:pt x="18154" y="24384"/>
                      <a:pt x="18332" y="21234"/>
                    </a:cubicBezTo>
                    <a:cubicBezTo>
                      <a:pt x="18509" y="18084"/>
                      <a:pt x="22454" y="8872"/>
                      <a:pt x="17280"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8"/>
              <p:cNvSpPr/>
              <p:nvPr/>
            </p:nvSpPr>
            <p:spPr>
              <a:xfrm>
                <a:off x="-5361050" y="-1410300"/>
                <a:ext cx="417175" cy="660500"/>
              </a:xfrm>
              <a:custGeom>
                <a:avLst/>
                <a:gdLst/>
                <a:ahLst/>
                <a:cxnLst/>
                <a:rect l="l" t="t" r="r" b="b"/>
                <a:pathLst>
                  <a:path w="16687" h="26420" extrusionOk="0">
                    <a:moveTo>
                      <a:pt x="7438" y="0"/>
                    </a:moveTo>
                    <a:cubicBezTo>
                      <a:pt x="5068" y="0"/>
                      <a:pt x="3606" y="1683"/>
                      <a:pt x="2731" y="2367"/>
                    </a:cubicBezTo>
                    <a:cubicBezTo>
                      <a:pt x="2731" y="2367"/>
                      <a:pt x="5578" y="3089"/>
                      <a:pt x="5750" y="3867"/>
                    </a:cubicBezTo>
                    <a:cubicBezTo>
                      <a:pt x="5922" y="4645"/>
                      <a:pt x="1" y="25002"/>
                      <a:pt x="8871" y="26299"/>
                    </a:cubicBezTo>
                    <a:cubicBezTo>
                      <a:pt x="9431" y="26381"/>
                      <a:pt x="9947" y="26419"/>
                      <a:pt x="10422" y="26419"/>
                    </a:cubicBezTo>
                    <a:cubicBezTo>
                      <a:pt x="16687" y="26419"/>
                      <a:pt x="15702" y="19756"/>
                      <a:pt x="13683" y="19134"/>
                    </a:cubicBezTo>
                    <a:cubicBezTo>
                      <a:pt x="11513" y="18465"/>
                      <a:pt x="13608" y="1652"/>
                      <a:pt x="9116" y="266"/>
                    </a:cubicBezTo>
                    <a:cubicBezTo>
                      <a:pt x="8512" y="80"/>
                      <a:pt x="7953" y="0"/>
                      <a:pt x="7438"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8"/>
              <p:cNvSpPr/>
              <p:nvPr/>
            </p:nvSpPr>
            <p:spPr>
              <a:xfrm>
                <a:off x="-5487450" y="-1011875"/>
                <a:ext cx="499875" cy="666250"/>
              </a:xfrm>
              <a:custGeom>
                <a:avLst/>
                <a:gdLst/>
                <a:ahLst/>
                <a:cxnLst/>
                <a:rect l="l" t="t" r="r" b="b"/>
                <a:pathLst>
                  <a:path w="19995" h="26650" extrusionOk="0">
                    <a:moveTo>
                      <a:pt x="9820" y="1"/>
                    </a:moveTo>
                    <a:cubicBezTo>
                      <a:pt x="8093" y="1"/>
                      <a:pt x="6346" y="1257"/>
                      <a:pt x="5133" y="2390"/>
                    </a:cubicBezTo>
                    <a:cubicBezTo>
                      <a:pt x="2309" y="5029"/>
                      <a:pt x="523" y="11176"/>
                      <a:pt x="367" y="12403"/>
                    </a:cubicBezTo>
                    <a:cubicBezTo>
                      <a:pt x="0" y="15296"/>
                      <a:pt x="2501" y="16830"/>
                      <a:pt x="2501" y="16830"/>
                    </a:cubicBezTo>
                    <a:lnTo>
                      <a:pt x="3121" y="25063"/>
                    </a:lnTo>
                    <a:cubicBezTo>
                      <a:pt x="3121" y="25063"/>
                      <a:pt x="5283" y="26650"/>
                      <a:pt x="9055" y="26650"/>
                    </a:cubicBezTo>
                    <a:cubicBezTo>
                      <a:pt x="11345" y="26650"/>
                      <a:pt x="14230" y="26065"/>
                      <a:pt x="17584" y="24185"/>
                    </a:cubicBezTo>
                    <a:cubicBezTo>
                      <a:pt x="17584" y="24185"/>
                      <a:pt x="19995" y="7312"/>
                      <a:pt x="11960" y="780"/>
                    </a:cubicBezTo>
                    <a:cubicBezTo>
                      <a:pt x="11278" y="226"/>
                      <a:pt x="10551" y="1"/>
                      <a:pt x="9820"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8"/>
              <p:cNvSpPr/>
              <p:nvPr/>
            </p:nvSpPr>
            <p:spPr>
              <a:xfrm>
                <a:off x="-5406400" y="-616425"/>
                <a:ext cx="190000" cy="39100"/>
              </a:xfrm>
              <a:custGeom>
                <a:avLst/>
                <a:gdLst/>
                <a:ahLst/>
                <a:cxnLst/>
                <a:rect l="l" t="t" r="r" b="b"/>
                <a:pathLst>
                  <a:path w="7600" h="1564" extrusionOk="0">
                    <a:moveTo>
                      <a:pt x="92" y="1"/>
                    </a:moveTo>
                    <a:cubicBezTo>
                      <a:pt x="34" y="1"/>
                      <a:pt x="1" y="88"/>
                      <a:pt x="60" y="132"/>
                    </a:cubicBezTo>
                    <a:cubicBezTo>
                      <a:pt x="1319" y="1069"/>
                      <a:pt x="2612" y="1564"/>
                      <a:pt x="3905" y="1564"/>
                    </a:cubicBezTo>
                    <a:cubicBezTo>
                      <a:pt x="5120" y="1564"/>
                      <a:pt x="6335" y="1128"/>
                      <a:pt x="7524" y="213"/>
                    </a:cubicBezTo>
                    <a:cubicBezTo>
                      <a:pt x="7600" y="155"/>
                      <a:pt x="7559" y="47"/>
                      <a:pt x="7480" y="47"/>
                    </a:cubicBezTo>
                    <a:cubicBezTo>
                      <a:pt x="7466" y="47"/>
                      <a:pt x="7451" y="51"/>
                      <a:pt x="7434" y="59"/>
                    </a:cubicBezTo>
                    <a:cubicBezTo>
                      <a:pt x="6285" y="629"/>
                      <a:pt x="5240" y="1211"/>
                      <a:pt x="3945" y="1211"/>
                    </a:cubicBezTo>
                    <a:cubicBezTo>
                      <a:pt x="3853" y="1211"/>
                      <a:pt x="3760" y="1208"/>
                      <a:pt x="3666" y="1202"/>
                    </a:cubicBezTo>
                    <a:cubicBezTo>
                      <a:pt x="2414" y="1121"/>
                      <a:pt x="1195" y="663"/>
                      <a:pt x="128" y="12"/>
                    </a:cubicBezTo>
                    <a:cubicBezTo>
                      <a:pt x="116" y="4"/>
                      <a:pt x="103" y="1"/>
                      <a:pt x="92"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8"/>
              <p:cNvSpPr/>
              <p:nvPr/>
            </p:nvSpPr>
            <p:spPr>
              <a:xfrm>
                <a:off x="-5423750" y="-605950"/>
                <a:ext cx="31875" cy="15400"/>
              </a:xfrm>
              <a:custGeom>
                <a:avLst/>
                <a:gdLst/>
                <a:ahLst/>
                <a:cxnLst/>
                <a:rect l="l" t="t" r="r" b="b"/>
                <a:pathLst>
                  <a:path w="1275" h="616" extrusionOk="0">
                    <a:moveTo>
                      <a:pt x="68" y="1"/>
                    </a:moveTo>
                    <a:cubicBezTo>
                      <a:pt x="13" y="1"/>
                      <a:pt x="0" y="83"/>
                      <a:pt x="56" y="108"/>
                    </a:cubicBezTo>
                    <a:cubicBezTo>
                      <a:pt x="261" y="193"/>
                      <a:pt x="459" y="291"/>
                      <a:pt x="655" y="392"/>
                    </a:cubicBezTo>
                    <a:cubicBezTo>
                      <a:pt x="812" y="473"/>
                      <a:pt x="969" y="579"/>
                      <a:pt x="1141" y="614"/>
                    </a:cubicBezTo>
                    <a:cubicBezTo>
                      <a:pt x="1147" y="615"/>
                      <a:pt x="1153" y="615"/>
                      <a:pt x="1158" y="615"/>
                    </a:cubicBezTo>
                    <a:cubicBezTo>
                      <a:pt x="1226" y="615"/>
                      <a:pt x="1274" y="534"/>
                      <a:pt x="1220" y="479"/>
                    </a:cubicBezTo>
                    <a:cubicBezTo>
                      <a:pt x="953" y="207"/>
                      <a:pt x="442" y="101"/>
                      <a:pt x="86" y="3"/>
                    </a:cubicBezTo>
                    <a:cubicBezTo>
                      <a:pt x="80" y="2"/>
                      <a:pt x="74" y="1"/>
                      <a:pt x="68" y="1"/>
                    </a:cubicBezTo>
                    <a:close/>
                  </a:path>
                </a:pathLst>
              </a:custGeom>
              <a:solidFill>
                <a:srgbClr val="FFB7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8"/>
              <p:cNvSpPr/>
              <p:nvPr/>
            </p:nvSpPr>
            <p:spPr>
              <a:xfrm>
                <a:off x="-5506900" y="-1350400"/>
                <a:ext cx="307950" cy="440425"/>
              </a:xfrm>
              <a:custGeom>
                <a:avLst/>
                <a:gdLst/>
                <a:ahLst/>
                <a:cxnLst/>
                <a:rect l="l" t="t" r="r" b="b"/>
                <a:pathLst>
                  <a:path w="12318" h="17617" extrusionOk="0">
                    <a:moveTo>
                      <a:pt x="6433" y="0"/>
                    </a:moveTo>
                    <a:cubicBezTo>
                      <a:pt x="4706" y="0"/>
                      <a:pt x="2960" y="374"/>
                      <a:pt x="1991" y="1296"/>
                    </a:cubicBezTo>
                    <a:cubicBezTo>
                      <a:pt x="180" y="3017"/>
                      <a:pt x="0" y="8682"/>
                      <a:pt x="865" y="10951"/>
                    </a:cubicBezTo>
                    <a:cubicBezTo>
                      <a:pt x="1509" y="12656"/>
                      <a:pt x="3059" y="13040"/>
                      <a:pt x="4327" y="13040"/>
                    </a:cubicBezTo>
                    <a:cubicBezTo>
                      <a:pt x="5278" y="13040"/>
                      <a:pt x="6070" y="12824"/>
                      <a:pt x="6205" y="12787"/>
                    </a:cubicBezTo>
                    <a:cubicBezTo>
                      <a:pt x="6209" y="12787"/>
                      <a:pt x="6215" y="12786"/>
                      <a:pt x="6218" y="12781"/>
                    </a:cubicBezTo>
                    <a:cubicBezTo>
                      <a:pt x="6221" y="12780"/>
                      <a:pt x="6224" y="12777"/>
                      <a:pt x="6227" y="12777"/>
                    </a:cubicBezTo>
                    <a:lnTo>
                      <a:pt x="6227" y="12781"/>
                    </a:lnTo>
                    <a:cubicBezTo>
                      <a:pt x="6229" y="12837"/>
                      <a:pt x="6237" y="13377"/>
                      <a:pt x="6297" y="14002"/>
                    </a:cubicBezTo>
                    <a:cubicBezTo>
                      <a:pt x="6314" y="14185"/>
                      <a:pt x="6339" y="14372"/>
                      <a:pt x="6371" y="14555"/>
                    </a:cubicBezTo>
                    <a:cubicBezTo>
                      <a:pt x="6381" y="14646"/>
                      <a:pt x="6396" y="14733"/>
                      <a:pt x="6411" y="14819"/>
                    </a:cubicBezTo>
                    <a:cubicBezTo>
                      <a:pt x="6487" y="15217"/>
                      <a:pt x="4758" y="17617"/>
                      <a:pt x="6572" y="17617"/>
                    </a:cubicBezTo>
                    <a:cubicBezTo>
                      <a:pt x="6650" y="17617"/>
                      <a:pt x="6734" y="17612"/>
                      <a:pt x="6826" y="17603"/>
                    </a:cubicBezTo>
                    <a:cubicBezTo>
                      <a:pt x="8132" y="17471"/>
                      <a:pt x="11439" y="15200"/>
                      <a:pt x="11539" y="14673"/>
                    </a:cubicBezTo>
                    <a:cubicBezTo>
                      <a:pt x="11718" y="13755"/>
                      <a:pt x="11667" y="10568"/>
                      <a:pt x="11739" y="9404"/>
                    </a:cubicBezTo>
                    <a:cubicBezTo>
                      <a:pt x="11881" y="7376"/>
                      <a:pt x="12318" y="2396"/>
                      <a:pt x="11119" y="1218"/>
                    </a:cubicBezTo>
                    <a:cubicBezTo>
                      <a:pt x="10386" y="495"/>
                      <a:pt x="8421" y="0"/>
                      <a:pt x="6433"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8"/>
              <p:cNvSpPr/>
              <p:nvPr/>
            </p:nvSpPr>
            <p:spPr>
              <a:xfrm>
                <a:off x="-5476050" y="-1184250"/>
                <a:ext cx="16975" cy="20850"/>
              </a:xfrm>
              <a:custGeom>
                <a:avLst/>
                <a:gdLst/>
                <a:ahLst/>
                <a:cxnLst/>
                <a:rect l="l" t="t" r="r" b="b"/>
                <a:pathLst>
                  <a:path w="679" h="834" extrusionOk="0">
                    <a:moveTo>
                      <a:pt x="327" y="0"/>
                    </a:moveTo>
                    <a:cubicBezTo>
                      <a:pt x="320" y="0"/>
                      <a:pt x="313" y="1"/>
                      <a:pt x="306" y="1"/>
                    </a:cubicBezTo>
                    <a:cubicBezTo>
                      <a:pt x="128" y="16"/>
                      <a:pt x="1" y="214"/>
                      <a:pt x="19" y="443"/>
                    </a:cubicBezTo>
                    <a:cubicBezTo>
                      <a:pt x="36" y="663"/>
                      <a:pt x="184" y="834"/>
                      <a:pt x="353" y="834"/>
                    </a:cubicBezTo>
                    <a:cubicBezTo>
                      <a:pt x="359" y="834"/>
                      <a:pt x="366" y="834"/>
                      <a:pt x="372" y="833"/>
                    </a:cubicBezTo>
                    <a:cubicBezTo>
                      <a:pt x="550" y="818"/>
                      <a:pt x="679" y="621"/>
                      <a:pt x="659" y="392"/>
                    </a:cubicBezTo>
                    <a:cubicBezTo>
                      <a:pt x="642" y="171"/>
                      <a:pt x="495" y="0"/>
                      <a:pt x="327"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8"/>
              <p:cNvSpPr/>
              <p:nvPr/>
            </p:nvSpPr>
            <p:spPr>
              <a:xfrm>
                <a:off x="-5376750" y="-1181825"/>
                <a:ext cx="16975" cy="20875"/>
              </a:xfrm>
              <a:custGeom>
                <a:avLst/>
                <a:gdLst/>
                <a:ahLst/>
                <a:cxnLst/>
                <a:rect l="l" t="t" r="r" b="b"/>
                <a:pathLst>
                  <a:path w="679" h="835" extrusionOk="0">
                    <a:moveTo>
                      <a:pt x="325" y="1"/>
                    </a:moveTo>
                    <a:cubicBezTo>
                      <a:pt x="319" y="1"/>
                      <a:pt x="312" y="1"/>
                      <a:pt x="306" y="2"/>
                    </a:cubicBezTo>
                    <a:cubicBezTo>
                      <a:pt x="129" y="16"/>
                      <a:pt x="0" y="214"/>
                      <a:pt x="20" y="444"/>
                    </a:cubicBezTo>
                    <a:cubicBezTo>
                      <a:pt x="37" y="664"/>
                      <a:pt x="184" y="834"/>
                      <a:pt x="352" y="834"/>
                    </a:cubicBezTo>
                    <a:cubicBezTo>
                      <a:pt x="359" y="834"/>
                      <a:pt x="366" y="834"/>
                      <a:pt x="373" y="834"/>
                    </a:cubicBezTo>
                    <a:cubicBezTo>
                      <a:pt x="551" y="820"/>
                      <a:pt x="678" y="621"/>
                      <a:pt x="660" y="392"/>
                    </a:cubicBezTo>
                    <a:cubicBezTo>
                      <a:pt x="643" y="171"/>
                      <a:pt x="495" y="1"/>
                      <a:pt x="325"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8"/>
              <p:cNvSpPr/>
              <p:nvPr/>
            </p:nvSpPr>
            <p:spPr>
              <a:xfrm>
                <a:off x="-5491000" y="-1238125"/>
                <a:ext cx="42150" cy="20575"/>
              </a:xfrm>
              <a:custGeom>
                <a:avLst/>
                <a:gdLst/>
                <a:ahLst/>
                <a:cxnLst/>
                <a:rect l="l" t="t" r="r" b="b"/>
                <a:pathLst>
                  <a:path w="1686" h="823" extrusionOk="0">
                    <a:moveTo>
                      <a:pt x="1007" y="0"/>
                    </a:moveTo>
                    <a:cubicBezTo>
                      <a:pt x="938" y="0"/>
                      <a:pt x="865" y="5"/>
                      <a:pt x="790" y="15"/>
                    </a:cubicBezTo>
                    <a:cubicBezTo>
                      <a:pt x="341" y="75"/>
                      <a:pt x="0" y="301"/>
                      <a:pt x="30" y="519"/>
                    </a:cubicBezTo>
                    <a:cubicBezTo>
                      <a:pt x="54" y="703"/>
                      <a:pt x="329" y="823"/>
                      <a:pt x="680" y="823"/>
                    </a:cubicBezTo>
                    <a:cubicBezTo>
                      <a:pt x="749" y="823"/>
                      <a:pt x="822" y="818"/>
                      <a:pt x="897" y="808"/>
                    </a:cubicBezTo>
                    <a:cubicBezTo>
                      <a:pt x="1346" y="748"/>
                      <a:pt x="1685" y="522"/>
                      <a:pt x="1657" y="302"/>
                    </a:cubicBezTo>
                    <a:cubicBezTo>
                      <a:pt x="1632" y="120"/>
                      <a:pt x="1358" y="0"/>
                      <a:pt x="1007"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8"/>
              <p:cNvSpPr/>
              <p:nvPr/>
            </p:nvSpPr>
            <p:spPr>
              <a:xfrm>
                <a:off x="-5385625" y="-1234125"/>
                <a:ext cx="42500" cy="21625"/>
              </a:xfrm>
              <a:custGeom>
                <a:avLst/>
                <a:gdLst/>
                <a:ahLst/>
                <a:cxnLst/>
                <a:rect l="l" t="t" r="r" b="b"/>
                <a:pathLst>
                  <a:path w="1700" h="865" extrusionOk="0">
                    <a:moveTo>
                      <a:pt x="587" y="1"/>
                    </a:moveTo>
                    <a:cubicBezTo>
                      <a:pt x="304" y="1"/>
                      <a:pt x="87" y="92"/>
                      <a:pt x="50" y="247"/>
                    </a:cubicBezTo>
                    <a:cubicBezTo>
                      <a:pt x="1" y="462"/>
                      <a:pt x="318" y="720"/>
                      <a:pt x="759" y="821"/>
                    </a:cubicBezTo>
                    <a:cubicBezTo>
                      <a:pt x="882" y="850"/>
                      <a:pt x="1002" y="864"/>
                      <a:pt x="1112" y="864"/>
                    </a:cubicBezTo>
                    <a:cubicBezTo>
                      <a:pt x="1395" y="864"/>
                      <a:pt x="1613" y="773"/>
                      <a:pt x="1648" y="618"/>
                    </a:cubicBezTo>
                    <a:cubicBezTo>
                      <a:pt x="1699" y="402"/>
                      <a:pt x="1381" y="145"/>
                      <a:pt x="941" y="43"/>
                    </a:cubicBezTo>
                    <a:cubicBezTo>
                      <a:pt x="817" y="14"/>
                      <a:pt x="697" y="1"/>
                      <a:pt x="587" y="1"/>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8"/>
              <p:cNvSpPr/>
              <p:nvPr/>
            </p:nvSpPr>
            <p:spPr>
              <a:xfrm>
                <a:off x="-5450425" y="-1220475"/>
                <a:ext cx="31050" cy="88625"/>
              </a:xfrm>
              <a:custGeom>
                <a:avLst/>
                <a:gdLst/>
                <a:ahLst/>
                <a:cxnLst/>
                <a:rect l="l" t="t" r="r" b="b"/>
                <a:pathLst>
                  <a:path w="1242" h="3545" extrusionOk="0">
                    <a:moveTo>
                      <a:pt x="693" y="1"/>
                    </a:moveTo>
                    <a:cubicBezTo>
                      <a:pt x="672" y="1"/>
                      <a:pt x="652" y="13"/>
                      <a:pt x="646" y="39"/>
                    </a:cubicBezTo>
                    <a:cubicBezTo>
                      <a:pt x="405" y="976"/>
                      <a:pt x="1" y="3491"/>
                      <a:pt x="459" y="3541"/>
                    </a:cubicBezTo>
                    <a:cubicBezTo>
                      <a:pt x="482" y="3543"/>
                      <a:pt x="506" y="3545"/>
                      <a:pt x="530" y="3545"/>
                    </a:cubicBezTo>
                    <a:cubicBezTo>
                      <a:pt x="771" y="3545"/>
                      <a:pt x="1029" y="3420"/>
                      <a:pt x="1179" y="3285"/>
                    </a:cubicBezTo>
                    <a:cubicBezTo>
                      <a:pt x="1241" y="3228"/>
                      <a:pt x="1201" y="3140"/>
                      <a:pt x="1133" y="3140"/>
                    </a:cubicBezTo>
                    <a:cubicBezTo>
                      <a:pt x="1119" y="3140"/>
                      <a:pt x="1103" y="3144"/>
                      <a:pt x="1087" y="3153"/>
                    </a:cubicBezTo>
                    <a:cubicBezTo>
                      <a:pt x="1002" y="3203"/>
                      <a:pt x="818" y="3309"/>
                      <a:pt x="672" y="3309"/>
                    </a:cubicBezTo>
                    <a:cubicBezTo>
                      <a:pt x="617" y="3309"/>
                      <a:pt x="568" y="3294"/>
                      <a:pt x="531" y="3255"/>
                    </a:cubicBezTo>
                    <a:cubicBezTo>
                      <a:pt x="365" y="3078"/>
                      <a:pt x="685" y="647"/>
                      <a:pt x="742" y="57"/>
                    </a:cubicBezTo>
                    <a:cubicBezTo>
                      <a:pt x="748" y="21"/>
                      <a:pt x="720" y="1"/>
                      <a:pt x="693"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8"/>
              <p:cNvSpPr/>
              <p:nvPr/>
            </p:nvSpPr>
            <p:spPr>
              <a:xfrm>
                <a:off x="-5420775" y="-1122625"/>
                <a:ext cx="49325" cy="34275"/>
              </a:xfrm>
              <a:custGeom>
                <a:avLst/>
                <a:gdLst/>
                <a:ahLst/>
                <a:cxnLst/>
                <a:rect l="l" t="t" r="r" b="b"/>
                <a:pathLst>
                  <a:path w="1973" h="1371" extrusionOk="0">
                    <a:moveTo>
                      <a:pt x="1520" y="1"/>
                    </a:moveTo>
                    <a:cubicBezTo>
                      <a:pt x="1491" y="1"/>
                      <a:pt x="1461" y="4"/>
                      <a:pt x="1429" y="10"/>
                    </a:cubicBezTo>
                    <a:cubicBezTo>
                      <a:pt x="1220" y="53"/>
                      <a:pt x="1094" y="207"/>
                      <a:pt x="902" y="246"/>
                    </a:cubicBezTo>
                    <a:cubicBezTo>
                      <a:pt x="642" y="297"/>
                      <a:pt x="449" y="240"/>
                      <a:pt x="210" y="408"/>
                    </a:cubicBezTo>
                    <a:cubicBezTo>
                      <a:pt x="37" y="531"/>
                      <a:pt x="0" y="713"/>
                      <a:pt x="43" y="882"/>
                    </a:cubicBezTo>
                    <a:cubicBezTo>
                      <a:pt x="52" y="935"/>
                      <a:pt x="72" y="984"/>
                      <a:pt x="100" y="1028"/>
                    </a:cubicBezTo>
                    <a:cubicBezTo>
                      <a:pt x="127" y="1092"/>
                      <a:pt x="169" y="1149"/>
                      <a:pt x="222" y="1195"/>
                    </a:cubicBezTo>
                    <a:cubicBezTo>
                      <a:pt x="271" y="1240"/>
                      <a:pt x="328" y="1276"/>
                      <a:pt x="389" y="1303"/>
                    </a:cubicBezTo>
                    <a:cubicBezTo>
                      <a:pt x="502" y="1352"/>
                      <a:pt x="631" y="1371"/>
                      <a:pt x="763" y="1371"/>
                    </a:cubicBezTo>
                    <a:cubicBezTo>
                      <a:pt x="937" y="1371"/>
                      <a:pt x="1114" y="1337"/>
                      <a:pt x="1257" y="1292"/>
                    </a:cubicBezTo>
                    <a:cubicBezTo>
                      <a:pt x="1562" y="1197"/>
                      <a:pt x="1893" y="972"/>
                      <a:pt x="1960" y="650"/>
                    </a:cubicBezTo>
                    <a:cubicBezTo>
                      <a:pt x="1969" y="610"/>
                      <a:pt x="1972" y="568"/>
                      <a:pt x="1972" y="526"/>
                    </a:cubicBezTo>
                    <a:cubicBezTo>
                      <a:pt x="1968" y="508"/>
                      <a:pt x="1972" y="495"/>
                      <a:pt x="1966" y="477"/>
                    </a:cubicBezTo>
                    <a:cubicBezTo>
                      <a:pt x="1962" y="430"/>
                      <a:pt x="1951" y="384"/>
                      <a:pt x="1938" y="339"/>
                    </a:cubicBezTo>
                    <a:lnTo>
                      <a:pt x="1938" y="330"/>
                    </a:lnTo>
                    <a:cubicBezTo>
                      <a:pt x="1871" y="152"/>
                      <a:pt x="1727" y="1"/>
                      <a:pt x="1520"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8"/>
              <p:cNvSpPr/>
              <p:nvPr/>
            </p:nvSpPr>
            <p:spPr>
              <a:xfrm>
                <a:off x="-5509750" y="-1379600"/>
                <a:ext cx="347950" cy="223675"/>
              </a:xfrm>
              <a:custGeom>
                <a:avLst/>
                <a:gdLst/>
                <a:ahLst/>
                <a:cxnLst/>
                <a:rect l="l" t="t" r="r" b="b"/>
                <a:pathLst>
                  <a:path w="13918" h="8947" extrusionOk="0">
                    <a:moveTo>
                      <a:pt x="4230" y="0"/>
                    </a:moveTo>
                    <a:cubicBezTo>
                      <a:pt x="3202" y="0"/>
                      <a:pt x="2314" y="171"/>
                      <a:pt x="1753" y="601"/>
                    </a:cubicBezTo>
                    <a:cubicBezTo>
                      <a:pt x="674" y="1425"/>
                      <a:pt x="0" y="4510"/>
                      <a:pt x="877" y="4798"/>
                    </a:cubicBezTo>
                    <a:cubicBezTo>
                      <a:pt x="898" y="4805"/>
                      <a:pt x="919" y="4808"/>
                      <a:pt x="940" y="4808"/>
                    </a:cubicBezTo>
                    <a:cubicBezTo>
                      <a:pt x="1417" y="4808"/>
                      <a:pt x="2009" y="3151"/>
                      <a:pt x="2009" y="3151"/>
                    </a:cubicBezTo>
                    <a:cubicBezTo>
                      <a:pt x="2009" y="3151"/>
                      <a:pt x="3294" y="5367"/>
                      <a:pt x="5338" y="5562"/>
                    </a:cubicBezTo>
                    <a:cubicBezTo>
                      <a:pt x="5370" y="5565"/>
                      <a:pt x="5401" y="5566"/>
                      <a:pt x="5431" y="5566"/>
                    </a:cubicBezTo>
                    <a:cubicBezTo>
                      <a:pt x="6295" y="5566"/>
                      <a:pt x="6152" y="4299"/>
                      <a:pt x="6152" y="4299"/>
                    </a:cubicBezTo>
                    <a:lnTo>
                      <a:pt x="6152" y="4299"/>
                    </a:lnTo>
                    <a:cubicBezTo>
                      <a:pt x="6153" y="4299"/>
                      <a:pt x="6756" y="5367"/>
                      <a:pt x="7621" y="5659"/>
                    </a:cubicBezTo>
                    <a:cubicBezTo>
                      <a:pt x="7636" y="5664"/>
                      <a:pt x="7650" y="5667"/>
                      <a:pt x="7663" y="5667"/>
                    </a:cubicBezTo>
                    <a:cubicBezTo>
                      <a:pt x="7958" y="5667"/>
                      <a:pt x="7478" y="4313"/>
                      <a:pt x="7389" y="4067"/>
                    </a:cubicBezTo>
                    <a:lnTo>
                      <a:pt x="7389" y="4067"/>
                    </a:lnTo>
                    <a:cubicBezTo>
                      <a:pt x="7971" y="5621"/>
                      <a:pt x="9542" y="6346"/>
                      <a:pt x="9542" y="6346"/>
                    </a:cubicBezTo>
                    <a:cubicBezTo>
                      <a:pt x="9542" y="6346"/>
                      <a:pt x="10367" y="8903"/>
                      <a:pt x="11537" y="8947"/>
                    </a:cubicBezTo>
                    <a:cubicBezTo>
                      <a:pt x="11541" y="8947"/>
                      <a:pt x="11546" y="8947"/>
                      <a:pt x="11551" y="8947"/>
                    </a:cubicBezTo>
                    <a:cubicBezTo>
                      <a:pt x="12655" y="8947"/>
                      <a:pt x="13918" y="4132"/>
                      <a:pt x="13199" y="2646"/>
                    </a:cubicBezTo>
                    <a:cubicBezTo>
                      <a:pt x="12567" y="1340"/>
                      <a:pt x="10920" y="1259"/>
                      <a:pt x="10524" y="1259"/>
                    </a:cubicBezTo>
                    <a:cubicBezTo>
                      <a:pt x="10468" y="1259"/>
                      <a:pt x="10437" y="1261"/>
                      <a:pt x="10437" y="1261"/>
                    </a:cubicBezTo>
                    <a:cubicBezTo>
                      <a:pt x="8722" y="633"/>
                      <a:pt x="6213" y="0"/>
                      <a:pt x="4230"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8"/>
              <p:cNvSpPr/>
              <p:nvPr/>
            </p:nvSpPr>
            <p:spPr>
              <a:xfrm>
                <a:off x="-5353225" y="-1375175"/>
                <a:ext cx="155550" cy="201375"/>
              </a:xfrm>
              <a:custGeom>
                <a:avLst/>
                <a:gdLst/>
                <a:ahLst/>
                <a:cxnLst/>
                <a:rect l="l" t="t" r="r" b="b"/>
                <a:pathLst>
                  <a:path w="6222" h="8055" extrusionOk="0">
                    <a:moveTo>
                      <a:pt x="1" y="0"/>
                    </a:moveTo>
                    <a:cubicBezTo>
                      <a:pt x="1" y="0"/>
                      <a:pt x="3839" y="1117"/>
                      <a:pt x="4540" y="2788"/>
                    </a:cubicBezTo>
                    <a:cubicBezTo>
                      <a:pt x="5240" y="4461"/>
                      <a:pt x="5143" y="8054"/>
                      <a:pt x="5143" y="8054"/>
                    </a:cubicBezTo>
                    <a:cubicBezTo>
                      <a:pt x="5143" y="8054"/>
                      <a:pt x="6222" y="4318"/>
                      <a:pt x="5910" y="2321"/>
                    </a:cubicBezTo>
                    <a:cubicBezTo>
                      <a:pt x="5599" y="327"/>
                      <a:pt x="1" y="0"/>
                      <a:pt x="1"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8"/>
              <p:cNvSpPr/>
              <p:nvPr/>
            </p:nvSpPr>
            <p:spPr>
              <a:xfrm>
                <a:off x="-5249850" y="-1193625"/>
                <a:ext cx="92275" cy="82300"/>
              </a:xfrm>
              <a:custGeom>
                <a:avLst/>
                <a:gdLst/>
                <a:ahLst/>
                <a:cxnLst/>
                <a:rect l="l" t="t" r="r" b="b"/>
                <a:pathLst>
                  <a:path w="3691" h="3292" extrusionOk="0">
                    <a:moveTo>
                      <a:pt x="1476" y="0"/>
                    </a:moveTo>
                    <a:cubicBezTo>
                      <a:pt x="543" y="0"/>
                      <a:pt x="0" y="641"/>
                      <a:pt x="0" y="641"/>
                    </a:cubicBezTo>
                    <a:lnTo>
                      <a:pt x="328" y="3113"/>
                    </a:lnTo>
                    <a:cubicBezTo>
                      <a:pt x="328" y="3113"/>
                      <a:pt x="782" y="3292"/>
                      <a:pt x="1308" y="3292"/>
                    </a:cubicBezTo>
                    <a:cubicBezTo>
                      <a:pt x="1535" y="3292"/>
                      <a:pt x="1774" y="3259"/>
                      <a:pt x="1997" y="3164"/>
                    </a:cubicBezTo>
                    <a:cubicBezTo>
                      <a:pt x="3691" y="2446"/>
                      <a:pt x="3212" y="273"/>
                      <a:pt x="1847" y="34"/>
                    </a:cubicBezTo>
                    <a:cubicBezTo>
                      <a:pt x="1717" y="11"/>
                      <a:pt x="1594" y="0"/>
                      <a:pt x="1476"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8"/>
              <p:cNvSpPr/>
              <p:nvPr/>
            </p:nvSpPr>
            <p:spPr>
              <a:xfrm>
                <a:off x="-5230950" y="-1176675"/>
                <a:ext cx="40100" cy="51550"/>
              </a:xfrm>
              <a:custGeom>
                <a:avLst/>
                <a:gdLst/>
                <a:ahLst/>
                <a:cxnLst/>
                <a:rect l="l" t="t" r="r" b="b"/>
                <a:pathLst>
                  <a:path w="1604" h="2062" extrusionOk="0">
                    <a:moveTo>
                      <a:pt x="1209" y="0"/>
                    </a:moveTo>
                    <a:cubicBezTo>
                      <a:pt x="1209" y="0"/>
                      <a:pt x="1208" y="0"/>
                      <a:pt x="1208" y="1"/>
                    </a:cubicBezTo>
                    <a:cubicBezTo>
                      <a:pt x="430" y="35"/>
                      <a:pt x="0" y="913"/>
                      <a:pt x="47" y="1600"/>
                    </a:cubicBezTo>
                    <a:cubicBezTo>
                      <a:pt x="65" y="1893"/>
                      <a:pt x="137" y="2061"/>
                      <a:pt x="220" y="2061"/>
                    </a:cubicBezTo>
                    <a:cubicBezTo>
                      <a:pt x="256" y="2061"/>
                      <a:pt x="294" y="2029"/>
                      <a:pt x="331" y="1961"/>
                    </a:cubicBezTo>
                    <a:cubicBezTo>
                      <a:pt x="461" y="1717"/>
                      <a:pt x="807" y="1547"/>
                      <a:pt x="1140" y="1547"/>
                    </a:cubicBezTo>
                    <a:cubicBezTo>
                      <a:pt x="1293" y="1547"/>
                      <a:pt x="1443" y="1582"/>
                      <a:pt x="1568" y="1663"/>
                    </a:cubicBezTo>
                    <a:cubicBezTo>
                      <a:pt x="1572" y="1665"/>
                      <a:pt x="1576" y="1666"/>
                      <a:pt x="1579" y="1666"/>
                    </a:cubicBezTo>
                    <a:cubicBezTo>
                      <a:pt x="1593" y="1666"/>
                      <a:pt x="1604" y="1651"/>
                      <a:pt x="1594" y="1636"/>
                    </a:cubicBezTo>
                    <a:cubicBezTo>
                      <a:pt x="1450" y="1401"/>
                      <a:pt x="1220" y="1309"/>
                      <a:pt x="976" y="1309"/>
                    </a:cubicBezTo>
                    <a:cubicBezTo>
                      <a:pt x="759" y="1309"/>
                      <a:pt x="532" y="1381"/>
                      <a:pt x="347" y="1490"/>
                    </a:cubicBezTo>
                    <a:cubicBezTo>
                      <a:pt x="403" y="999"/>
                      <a:pt x="614" y="249"/>
                      <a:pt x="1224" y="62"/>
                    </a:cubicBezTo>
                    <a:cubicBezTo>
                      <a:pt x="1263" y="52"/>
                      <a:pt x="1241" y="0"/>
                      <a:pt x="1209"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8"/>
              <p:cNvSpPr/>
              <p:nvPr/>
            </p:nvSpPr>
            <p:spPr>
              <a:xfrm>
                <a:off x="-5747225" y="-908975"/>
                <a:ext cx="573900" cy="537225"/>
              </a:xfrm>
              <a:custGeom>
                <a:avLst/>
                <a:gdLst/>
                <a:ahLst/>
                <a:cxnLst/>
                <a:rect l="l" t="t" r="r" b="b"/>
                <a:pathLst>
                  <a:path w="22956" h="21489" extrusionOk="0">
                    <a:moveTo>
                      <a:pt x="19621" y="1"/>
                    </a:moveTo>
                    <a:cubicBezTo>
                      <a:pt x="18227" y="1"/>
                      <a:pt x="16734" y="811"/>
                      <a:pt x="16151" y="2340"/>
                    </a:cubicBezTo>
                    <a:cubicBezTo>
                      <a:pt x="14291" y="7223"/>
                      <a:pt x="11723" y="11041"/>
                      <a:pt x="11538" y="11398"/>
                    </a:cubicBezTo>
                    <a:cubicBezTo>
                      <a:pt x="11211" y="12031"/>
                      <a:pt x="1911" y="16771"/>
                      <a:pt x="926" y="17901"/>
                    </a:cubicBezTo>
                    <a:cubicBezTo>
                      <a:pt x="1" y="18963"/>
                      <a:pt x="2361" y="21488"/>
                      <a:pt x="4124" y="21488"/>
                    </a:cubicBezTo>
                    <a:cubicBezTo>
                      <a:pt x="4236" y="21488"/>
                      <a:pt x="4347" y="21478"/>
                      <a:pt x="4453" y="21456"/>
                    </a:cubicBezTo>
                    <a:cubicBezTo>
                      <a:pt x="6267" y="21088"/>
                      <a:pt x="13856" y="18451"/>
                      <a:pt x="16181" y="16027"/>
                    </a:cubicBezTo>
                    <a:cubicBezTo>
                      <a:pt x="17555" y="14593"/>
                      <a:pt x="21105" y="10520"/>
                      <a:pt x="22411" y="3991"/>
                    </a:cubicBezTo>
                    <a:cubicBezTo>
                      <a:pt x="22955" y="1271"/>
                      <a:pt x="21365" y="1"/>
                      <a:pt x="19621"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8"/>
              <p:cNvSpPr/>
              <p:nvPr/>
            </p:nvSpPr>
            <p:spPr>
              <a:xfrm>
                <a:off x="-5873275" y="-461475"/>
                <a:ext cx="237400" cy="167600"/>
              </a:xfrm>
              <a:custGeom>
                <a:avLst/>
                <a:gdLst/>
                <a:ahLst/>
                <a:cxnLst/>
                <a:rect l="l" t="t" r="r" b="b"/>
                <a:pathLst>
                  <a:path w="9496" h="6704" extrusionOk="0">
                    <a:moveTo>
                      <a:pt x="5971" y="0"/>
                    </a:moveTo>
                    <a:cubicBezTo>
                      <a:pt x="5970" y="0"/>
                      <a:pt x="5969" y="1"/>
                      <a:pt x="5968" y="1"/>
                    </a:cubicBezTo>
                    <a:cubicBezTo>
                      <a:pt x="5784" y="32"/>
                      <a:pt x="3517" y="1270"/>
                      <a:pt x="2559" y="1713"/>
                    </a:cubicBezTo>
                    <a:cubicBezTo>
                      <a:pt x="725" y="2572"/>
                      <a:pt x="0" y="5671"/>
                      <a:pt x="6" y="6025"/>
                    </a:cubicBezTo>
                    <a:cubicBezTo>
                      <a:pt x="9" y="6127"/>
                      <a:pt x="118" y="6230"/>
                      <a:pt x="286" y="6325"/>
                    </a:cubicBezTo>
                    <a:cubicBezTo>
                      <a:pt x="321" y="6349"/>
                      <a:pt x="358" y="6368"/>
                      <a:pt x="398" y="6383"/>
                    </a:cubicBezTo>
                    <a:cubicBezTo>
                      <a:pt x="570" y="6465"/>
                      <a:pt x="750" y="6530"/>
                      <a:pt x="936" y="6575"/>
                    </a:cubicBezTo>
                    <a:cubicBezTo>
                      <a:pt x="974" y="6587"/>
                      <a:pt x="1013" y="6596"/>
                      <a:pt x="1052" y="6605"/>
                    </a:cubicBezTo>
                    <a:cubicBezTo>
                      <a:pt x="1250" y="6652"/>
                      <a:pt x="1450" y="6684"/>
                      <a:pt x="1652" y="6697"/>
                    </a:cubicBezTo>
                    <a:cubicBezTo>
                      <a:pt x="1702" y="6699"/>
                      <a:pt x="1745" y="6702"/>
                      <a:pt x="1790" y="6703"/>
                    </a:cubicBezTo>
                    <a:cubicBezTo>
                      <a:pt x="2037" y="6700"/>
                      <a:pt x="2234" y="6658"/>
                      <a:pt x="2324" y="6555"/>
                    </a:cubicBezTo>
                    <a:cubicBezTo>
                      <a:pt x="2703" y="6121"/>
                      <a:pt x="3373" y="4870"/>
                      <a:pt x="3951" y="4753"/>
                    </a:cubicBezTo>
                    <a:cubicBezTo>
                      <a:pt x="4163" y="4711"/>
                      <a:pt x="4359" y="4694"/>
                      <a:pt x="4544" y="4694"/>
                    </a:cubicBezTo>
                    <a:cubicBezTo>
                      <a:pt x="5240" y="4694"/>
                      <a:pt x="5781" y="4932"/>
                      <a:pt x="6484" y="4932"/>
                    </a:cubicBezTo>
                    <a:cubicBezTo>
                      <a:pt x="6549" y="4932"/>
                      <a:pt x="6616" y="4930"/>
                      <a:pt x="6685" y="4926"/>
                    </a:cubicBezTo>
                    <a:cubicBezTo>
                      <a:pt x="8318" y="4821"/>
                      <a:pt x="9196" y="3773"/>
                      <a:pt x="9495" y="3558"/>
                    </a:cubicBezTo>
                    <a:cubicBezTo>
                      <a:pt x="9495" y="3558"/>
                      <a:pt x="6186" y="0"/>
                      <a:pt x="5971"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8"/>
              <p:cNvSpPr/>
              <p:nvPr/>
            </p:nvSpPr>
            <p:spPr>
              <a:xfrm>
                <a:off x="-5866175" y="-365050"/>
                <a:ext cx="26425" cy="63175"/>
              </a:xfrm>
              <a:custGeom>
                <a:avLst/>
                <a:gdLst/>
                <a:ahLst/>
                <a:cxnLst/>
                <a:rect l="l" t="t" r="r" b="b"/>
                <a:pathLst>
                  <a:path w="1057" h="2527" extrusionOk="0">
                    <a:moveTo>
                      <a:pt x="994" y="0"/>
                    </a:moveTo>
                    <a:cubicBezTo>
                      <a:pt x="980" y="0"/>
                      <a:pt x="966" y="6"/>
                      <a:pt x="957" y="20"/>
                    </a:cubicBezTo>
                    <a:cubicBezTo>
                      <a:pt x="514" y="799"/>
                      <a:pt x="170" y="1591"/>
                      <a:pt x="1" y="2466"/>
                    </a:cubicBezTo>
                    <a:cubicBezTo>
                      <a:pt x="37" y="2490"/>
                      <a:pt x="74" y="2510"/>
                      <a:pt x="113" y="2526"/>
                    </a:cubicBezTo>
                    <a:cubicBezTo>
                      <a:pt x="397" y="1699"/>
                      <a:pt x="684" y="862"/>
                      <a:pt x="1041" y="63"/>
                    </a:cubicBezTo>
                    <a:cubicBezTo>
                      <a:pt x="1056" y="30"/>
                      <a:pt x="1025" y="0"/>
                      <a:pt x="994"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8"/>
              <p:cNvSpPr/>
              <p:nvPr/>
            </p:nvSpPr>
            <p:spPr>
              <a:xfrm>
                <a:off x="-5849900" y="-359050"/>
                <a:ext cx="26350" cy="62675"/>
              </a:xfrm>
              <a:custGeom>
                <a:avLst/>
                <a:gdLst/>
                <a:ahLst/>
                <a:cxnLst/>
                <a:rect l="l" t="t" r="r" b="b"/>
                <a:pathLst>
                  <a:path w="1054" h="2507" extrusionOk="0">
                    <a:moveTo>
                      <a:pt x="991" y="1"/>
                    </a:moveTo>
                    <a:cubicBezTo>
                      <a:pt x="978" y="1"/>
                      <a:pt x="966" y="6"/>
                      <a:pt x="958" y="19"/>
                    </a:cubicBezTo>
                    <a:cubicBezTo>
                      <a:pt x="505" y="802"/>
                      <a:pt x="168" y="1598"/>
                      <a:pt x="1" y="2478"/>
                    </a:cubicBezTo>
                    <a:cubicBezTo>
                      <a:pt x="39" y="2488"/>
                      <a:pt x="78" y="2499"/>
                      <a:pt x="117" y="2506"/>
                    </a:cubicBezTo>
                    <a:cubicBezTo>
                      <a:pt x="402" y="1685"/>
                      <a:pt x="686" y="858"/>
                      <a:pt x="1039" y="64"/>
                    </a:cubicBezTo>
                    <a:cubicBezTo>
                      <a:pt x="1054" y="31"/>
                      <a:pt x="1021" y="1"/>
                      <a:pt x="991"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8"/>
              <p:cNvSpPr/>
              <p:nvPr/>
            </p:nvSpPr>
            <p:spPr>
              <a:xfrm>
                <a:off x="-5831975" y="-354000"/>
                <a:ext cx="25950" cy="60075"/>
              </a:xfrm>
              <a:custGeom>
                <a:avLst/>
                <a:gdLst/>
                <a:ahLst/>
                <a:cxnLst/>
                <a:rect l="l" t="t" r="r" b="b"/>
                <a:pathLst>
                  <a:path w="1038" h="2403" extrusionOk="0">
                    <a:moveTo>
                      <a:pt x="975" y="0"/>
                    </a:moveTo>
                    <a:cubicBezTo>
                      <a:pt x="962" y="0"/>
                      <a:pt x="950" y="6"/>
                      <a:pt x="942" y="20"/>
                    </a:cubicBezTo>
                    <a:cubicBezTo>
                      <a:pt x="505" y="775"/>
                      <a:pt x="172" y="1545"/>
                      <a:pt x="0" y="2397"/>
                    </a:cubicBezTo>
                    <a:cubicBezTo>
                      <a:pt x="48" y="2398"/>
                      <a:pt x="93" y="2401"/>
                      <a:pt x="137" y="2403"/>
                    </a:cubicBezTo>
                    <a:cubicBezTo>
                      <a:pt x="409" y="1617"/>
                      <a:pt x="683" y="823"/>
                      <a:pt x="1022" y="65"/>
                    </a:cubicBezTo>
                    <a:cubicBezTo>
                      <a:pt x="1037" y="32"/>
                      <a:pt x="1005" y="0"/>
                      <a:pt x="975"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8"/>
              <p:cNvSpPr/>
              <p:nvPr/>
            </p:nvSpPr>
            <p:spPr>
              <a:xfrm>
                <a:off x="-5756550" y="-921825"/>
                <a:ext cx="589400" cy="594125"/>
              </a:xfrm>
              <a:custGeom>
                <a:avLst/>
                <a:gdLst/>
                <a:ahLst/>
                <a:cxnLst/>
                <a:rect l="l" t="t" r="r" b="b"/>
                <a:pathLst>
                  <a:path w="23576" h="23765" extrusionOk="0">
                    <a:moveTo>
                      <a:pt x="19808" y="1"/>
                    </a:moveTo>
                    <a:cubicBezTo>
                      <a:pt x="18664" y="1"/>
                      <a:pt x="17446" y="578"/>
                      <a:pt x="16508" y="1998"/>
                    </a:cubicBezTo>
                    <a:cubicBezTo>
                      <a:pt x="15465" y="3577"/>
                      <a:pt x="12135" y="11146"/>
                      <a:pt x="11676" y="11769"/>
                    </a:cubicBezTo>
                    <a:cubicBezTo>
                      <a:pt x="11216" y="12390"/>
                      <a:pt x="1510" y="17102"/>
                      <a:pt x="754" y="18079"/>
                    </a:cubicBezTo>
                    <a:cubicBezTo>
                      <a:pt x="0" y="19057"/>
                      <a:pt x="2784" y="23643"/>
                      <a:pt x="5438" y="23765"/>
                    </a:cubicBezTo>
                    <a:cubicBezTo>
                      <a:pt x="5441" y="23765"/>
                      <a:pt x="5444" y="23765"/>
                      <a:pt x="5447" y="23765"/>
                    </a:cubicBezTo>
                    <a:cubicBezTo>
                      <a:pt x="6248" y="23765"/>
                      <a:pt x="14667" y="19260"/>
                      <a:pt x="16939" y="16783"/>
                    </a:cubicBezTo>
                    <a:cubicBezTo>
                      <a:pt x="19218" y="14296"/>
                      <a:pt x="22763" y="7178"/>
                      <a:pt x="23260" y="3863"/>
                    </a:cubicBezTo>
                    <a:cubicBezTo>
                      <a:pt x="23576" y="1756"/>
                      <a:pt x="21803" y="1"/>
                      <a:pt x="19808" y="1"/>
                    </a:cubicBez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8"/>
              <p:cNvSpPr/>
              <p:nvPr/>
            </p:nvSpPr>
            <p:spPr>
              <a:xfrm>
                <a:off x="-5463400" y="-758925"/>
                <a:ext cx="65475" cy="128875"/>
              </a:xfrm>
              <a:custGeom>
                <a:avLst/>
                <a:gdLst/>
                <a:ahLst/>
                <a:cxnLst/>
                <a:rect l="l" t="t" r="r" b="b"/>
                <a:pathLst>
                  <a:path w="2619" h="5155" extrusionOk="0">
                    <a:moveTo>
                      <a:pt x="2542" y="1"/>
                    </a:moveTo>
                    <a:cubicBezTo>
                      <a:pt x="2522" y="1"/>
                      <a:pt x="2503" y="9"/>
                      <a:pt x="2491" y="29"/>
                    </a:cubicBezTo>
                    <a:cubicBezTo>
                      <a:pt x="1518" y="1612"/>
                      <a:pt x="720" y="3403"/>
                      <a:pt x="8" y="5120"/>
                    </a:cubicBezTo>
                    <a:cubicBezTo>
                      <a:pt x="0" y="5140"/>
                      <a:pt x="18" y="5154"/>
                      <a:pt x="36" y="5154"/>
                    </a:cubicBezTo>
                    <a:cubicBezTo>
                      <a:pt x="45" y="5154"/>
                      <a:pt x="53" y="5151"/>
                      <a:pt x="59" y="5142"/>
                    </a:cubicBezTo>
                    <a:cubicBezTo>
                      <a:pt x="991" y="3533"/>
                      <a:pt x="1931" y="1812"/>
                      <a:pt x="2601" y="75"/>
                    </a:cubicBezTo>
                    <a:cubicBezTo>
                      <a:pt x="2618" y="32"/>
                      <a:pt x="2580" y="1"/>
                      <a:pt x="2542"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8"/>
              <p:cNvSpPr/>
              <p:nvPr/>
            </p:nvSpPr>
            <p:spPr>
              <a:xfrm>
                <a:off x="-5412800" y="-709700"/>
                <a:ext cx="221625" cy="270300"/>
              </a:xfrm>
              <a:custGeom>
                <a:avLst/>
                <a:gdLst/>
                <a:ahLst/>
                <a:cxnLst/>
                <a:rect l="l" t="t" r="r" b="b"/>
                <a:pathLst>
                  <a:path w="8865" h="10812" extrusionOk="0">
                    <a:moveTo>
                      <a:pt x="8800" y="0"/>
                    </a:moveTo>
                    <a:cubicBezTo>
                      <a:pt x="8789" y="0"/>
                      <a:pt x="8778" y="4"/>
                      <a:pt x="8769" y="14"/>
                    </a:cubicBezTo>
                    <a:cubicBezTo>
                      <a:pt x="7295" y="1579"/>
                      <a:pt x="6375" y="3704"/>
                      <a:pt x="5341" y="5570"/>
                    </a:cubicBezTo>
                    <a:cubicBezTo>
                      <a:pt x="4676" y="6768"/>
                      <a:pt x="4019" y="7829"/>
                      <a:pt x="2894" y="8653"/>
                    </a:cubicBezTo>
                    <a:cubicBezTo>
                      <a:pt x="1938" y="9356"/>
                      <a:pt x="932" y="10003"/>
                      <a:pt x="21" y="10765"/>
                    </a:cubicBezTo>
                    <a:cubicBezTo>
                      <a:pt x="1" y="10782"/>
                      <a:pt x="19" y="10812"/>
                      <a:pt x="41" y="10812"/>
                    </a:cubicBezTo>
                    <a:cubicBezTo>
                      <a:pt x="45" y="10812"/>
                      <a:pt x="49" y="10810"/>
                      <a:pt x="54" y="10808"/>
                    </a:cubicBezTo>
                    <a:cubicBezTo>
                      <a:pt x="2089" y="9689"/>
                      <a:pt x="4034" y="8481"/>
                      <a:pt x="5187" y="6425"/>
                    </a:cubicBezTo>
                    <a:cubicBezTo>
                      <a:pt x="5965" y="5036"/>
                      <a:pt x="6753" y="3662"/>
                      <a:pt x="7548" y="2292"/>
                    </a:cubicBezTo>
                    <a:cubicBezTo>
                      <a:pt x="7994" y="1962"/>
                      <a:pt x="8435" y="1626"/>
                      <a:pt x="8825" y="1229"/>
                    </a:cubicBezTo>
                    <a:cubicBezTo>
                      <a:pt x="8860" y="1193"/>
                      <a:pt x="8828" y="1132"/>
                      <a:pt x="8784" y="1132"/>
                    </a:cubicBezTo>
                    <a:cubicBezTo>
                      <a:pt x="8775" y="1132"/>
                      <a:pt x="8765" y="1135"/>
                      <a:pt x="8756" y="1141"/>
                    </a:cubicBezTo>
                    <a:cubicBezTo>
                      <a:pt x="8398" y="1382"/>
                      <a:pt x="8069" y="1662"/>
                      <a:pt x="7747" y="1950"/>
                    </a:cubicBezTo>
                    <a:cubicBezTo>
                      <a:pt x="8112" y="1325"/>
                      <a:pt x="8474" y="698"/>
                      <a:pt x="8844" y="72"/>
                    </a:cubicBezTo>
                    <a:cubicBezTo>
                      <a:pt x="8864" y="38"/>
                      <a:pt x="8833" y="0"/>
                      <a:pt x="8800"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6080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100" b="1">
                <a:solidFill>
                  <a:srgbClr val="000000"/>
                </a:solidFill>
              </a:rPr>
              <a:t>Outline</a:t>
            </a:r>
            <a:endParaRPr sz="3100" b="1">
              <a:solidFill>
                <a:srgbClr val="000000"/>
              </a:solidFill>
            </a:endParaRPr>
          </a:p>
        </p:txBody>
      </p:sp>
      <p:pic>
        <p:nvPicPr>
          <p:cNvPr id="135" name="Google Shape;135;p14"/>
          <p:cNvPicPr preferRelativeResize="0"/>
          <p:nvPr/>
        </p:nvPicPr>
        <p:blipFill>
          <a:blip r:embed="rId3">
            <a:alphaModFix/>
          </a:blip>
          <a:stretch>
            <a:fillRect/>
          </a:stretch>
        </p:blipFill>
        <p:spPr>
          <a:xfrm>
            <a:off x="1863862" y="1419799"/>
            <a:ext cx="1913275" cy="1507730"/>
          </a:xfrm>
          <a:prstGeom prst="rect">
            <a:avLst/>
          </a:prstGeom>
          <a:noFill/>
          <a:ln>
            <a:noFill/>
          </a:ln>
        </p:spPr>
      </p:pic>
      <p:pic>
        <p:nvPicPr>
          <p:cNvPr id="136" name="Google Shape;136;p14"/>
          <p:cNvPicPr preferRelativeResize="0"/>
          <p:nvPr/>
        </p:nvPicPr>
        <p:blipFill>
          <a:blip r:embed="rId4">
            <a:alphaModFix/>
          </a:blip>
          <a:stretch>
            <a:fillRect/>
          </a:stretch>
        </p:blipFill>
        <p:spPr>
          <a:xfrm>
            <a:off x="5091272" y="1419787"/>
            <a:ext cx="1913275" cy="1507725"/>
          </a:xfrm>
          <a:prstGeom prst="rect">
            <a:avLst/>
          </a:prstGeom>
          <a:noFill/>
          <a:ln>
            <a:noFill/>
          </a:ln>
        </p:spPr>
      </p:pic>
      <p:pic>
        <p:nvPicPr>
          <p:cNvPr id="137" name="Google Shape;137;p14"/>
          <p:cNvPicPr preferRelativeResize="0"/>
          <p:nvPr/>
        </p:nvPicPr>
        <p:blipFill>
          <a:blip r:embed="rId5">
            <a:alphaModFix/>
          </a:blip>
          <a:stretch>
            <a:fillRect/>
          </a:stretch>
        </p:blipFill>
        <p:spPr>
          <a:xfrm>
            <a:off x="1863837" y="2907100"/>
            <a:ext cx="1913305" cy="1507725"/>
          </a:xfrm>
          <a:prstGeom prst="rect">
            <a:avLst/>
          </a:prstGeom>
          <a:noFill/>
          <a:ln>
            <a:noFill/>
          </a:ln>
        </p:spPr>
      </p:pic>
      <p:pic>
        <p:nvPicPr>
          <p:cNvPr id="138" name="Google Shape;138;p14"/>
          <p:cNvPicPr preferRelativeResize="0"/>
          <p:nvPr/>
        </p:nvPicPr>
        <p:blipFill>
          <a:blip r:embed="rId6">
            <a:alphaModFix/>
          </a:blip>
          <a:stretch>
            <a:fillRect/>
          </a:stretch>
        </p:blipFill>
        <p:spPr>
          <a:xfrm>
            <a:off x="5091250" y="2927524"/>
            <a:ext cx="1913325" cy="1466875"/>
          </a:xfrm>
          <a:prstGeom prst="rect">
            <a:avLst/>
          </a:prstGeom>
          <a:noFill/>
          <a:ln>
            <a:noFill/>
          </a:ln>
        </p:spPr>
      </p:pic>
      <p:sp>
        <p:nvSpPr>
          <p:cNvPr id="139" name="Google Shape;139;p14"/>
          <p:cNvSpPr txBox="1"/>
          <p:nvPr/>
        </p:nvSpPr>
        <p:spPr>
          <a:xfrm>
            <a:off x="1442100" y="2512350"/>
            <a:ext cx="2335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Business Overview</a:t>
            </a:r>
            <a:endParaRPr sz="1800" b="1">
              <a:solidFill>
                <a:schemeClr val="dk2"/>
              </a:solidFill>
              <a:latin typeface="Nunito"/>
              <a:ea typeface="Nunito"/>
              <a:cs typeface="Nunito"/>
              <a:sym typeface="Nunito"/>
            </a:endParaRPr>
          </a:p>
        </p:txBody>
      </p:sp>
      <p:sp>
        <p:nvSpPr>
          <p:cNvPr id="140" name="Google Shape;140;p14"/>
          <p:cNvSpPr txBox="1"/>
          <p:nvPr/>
        </p:nvSpPr>
        <p:spPr>
          <a:xfrm>
            <a:off x="4710232" y="2512350"/>
            <a:ext cx="2924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Chatbot Assistant</a:t>
            </a:r>
            <a:endParaRPr sz="1800" b="1">
              <a:solidFill>
                <a:schemeClr val="dk2"/>
              </a:solidFill>
              <a:latin typeface="Nunito"/>
              <a:ea typeface="Nunito"/>
              <a:cs typeface="Nunito"/>
              <a:sym typeface="Nunito"/>
            </a:endParaRPr>
          </a:p>
        </p:txBody>
      </p:sp>
      <p:sp>
        <p:nvSpPr>
          <p:cNvPr id="141" name="Google Shape;141;p14"/>
          <p:cNvSpPr txBox="1"/>
          <p:nvPr/>
        </p:nvSpPr>
        <p:spPr>
          <a:xfrm>
            <a:off x="1285950" y="3983875"/>
            <a:ext cx="2647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Decision Maker “Orion”</a:t>
            </a:r>
            <a:endParaRPr sz="1800" b="1">
              <a:solidFill>
                <a:schemeClr val="dk2"/>
              </a:solidFill>
              <a:latin typeface="Nunito"/>
              <a:ea typeface="Nunito"/>
              <a:cs typeface="Nunito"/>
              <a:sym typeface="Nunito"/>
            </a:endParaRPr>
          </a:p>
        </p:txBody>
      </p:sp>
      <p:sp>
        <p:nvSpPr>
          <p:cNvPr id="142" name="Google Shape;142;p14"/>
          <p:cNvSpPr txBox="1"/>
          <p:nvPr/>
        </p:nvSpPr>
        <p:spPr>
          <a:xfrm>
            <a:off x="5091213" y="4014625"/>
            <a:ext cx="1913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a:solidFill>
                  <a:schemeClr val="dk2"/>
                </a:solidFill>
                <a:latin typeface="Nunito"/>
                <a:ea typeface="Nunito"/>
                <a:cs typeface="Nunito"/>
                <a:sym typeface="Nunito"/>
              </a:rPr>
              <a:t>Results</a:t>
            </a:r>
            <a:endParaRPr sz="1800" b="1">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400050" y="845600"/>
            <a:ext cx="3600600" cy="27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900" b="1">
                <a:solidFill>
                  <a:schemeClr val="dk2"/>
                </a:solidFill>
              </a:rPr>
              <a:t>01</a:t>
            </a:r>
            <a:endParaRPr sz="3900" b="1">
              <a:solidFill>
                <a:schemeClr val="dk2"/>
              </a:solidFill>
            </a:endParaRPr>
          </a:p>
          <a:p>
            <a:pPr marL="0" lvl="0" indent="0" algn="l" rtl="0">
              <a:spcBef>
                <a:spcPts val="0"/>
              </a:spcBef>
              <a:spcAft>
                <a:spcPts val="0"/>
              </a:spcAft>
              <a:buSzPts val="990"/>
              <a:buNone/>
            </a:pPr>
            <a:endParaRPr sz="2800">
              <a:solidFill>
                <a:schemeClr val="dk2"/>
              </a:solidFill>
            </a:endParaRPr>
          </a:p>
          <a:p>
            <a:pPr marL="0" lvl="0" indent="0" algn="l" rtl="0">
              <a:spcBef>
                <a:spcPts val="0"/>
              </a:spcBef>
              <a:spcAft>
                <a:spcPts val="0"/>
              </a:spcAft>
              <a:buSzPts val="990"/>
              <a:buNone/>
            </a:pPr>
            <a:endParaRPr sz="2800">
              <a:solidFill>
                <a:schemeClr val="dk2"/>
              </a:solidFill>
            </a:endParaRPr>
          </a:p>
          <a:p>
            <a:pPr marL="0" lvl="0" indent="0" algn="l" rtl="0">
              <a:spcBef>
                <a:spcPts val="0"/>
              </a:spcBef>
              <a:spcAft>
                <a:spcPts val="0"/>
              </a:spcAft>
              <a:buSzPts val="990"/>
              <a:buNone/>
            </a:pPr>
            <a:r>
              <a:rPr lang="en-GB" b="1">
                <a:solidFill>
                  <a:schemeClr val="dk2"/>
                </a:solidFill>
              </a:rPr>
              <a:t>Business Overview</a:t>
            </a:r>
            <a:endParaRPr b="1">
              <a:solidFill>
                <a:schemeClr val="dk2"/>
              </a:solidFill>
            </a:endParaRPr>
          </a:p>
          <a:p>
            <a:pPr marL="0" lvl="0" indent="0" algn="l" rtl="0">
              <a:spcBef>
                <a:spcPts val="0"/>
              </a:spcBef>
              <a:spcAft>
                <a:spcPts val="0"/>
              </a:spcAft>
              <a:buSzPts val="990"/>
              <a:buNone/>
            </a:pPr>
            <a:endParaRPr sz="2800">
              <a:solidFill>
                <a:schemeClr val="dk2"/>
              </a:solidFill>
            </a:endParaRPr>
          </a:p>
          <a:p>
            <a:pPr marL="0" lvl="0" indent="0" algn="l" rtl="0">
              <a:spcBef>
                <a:spcPts val="0"/>
              </a:spcBef>
              <a:spcAft>
                <a:spcPts val="0"/>
              </a:spcAft>
              <a:buSzPts val="990"/>
              <a:buNone/>
            </a:pPr>
            <a:endParaRPr sz="2800">
              <a:solidFill>
                <a:schemeClr val="dk2"/>
              </a:solidFill>
            </a:endParaRPr>
          </a:p>
        </p:txBody>
      </p:sp>
      <p:pic>
        <p:nvPicPr>
          <p:cNvPr id="148" name="Google Shape;148;p15"/>
          <p:cNvPicPr preferRelativeResize="0"/>
          <p:nvPr/>
        </p:nvPicPr>
        <p:blipFill>
          <a:blip r:embed="rId3">
            <a:alphaModFix/>
          </a:blip>
          <a:stretch>
            <a:fillRect/>
          </a:stretch>
        </p:blipFill>
        <p:spPr>
          <a:xfrm>
            <a:off x="5485525" y="229438"/>
            <a:ext cx="2377625" cy="468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p:nvPr/>
        </p:nvSpPr>
        <p:spPr>
          <a:xfrm>
            <a:off x="1759950" y="230675"/>
            <a:ext cx="5624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dk2"/>
                </a:solidFill>
                <a:latin typeface="Nunito"/>
                <a:ea typeface="Nunito"/>
                <a:cs typeface="Nunito"/>
                <a:sym typeface="Nunito"/>
              </a:rPr>
              <a:t>Introduction of Short-term Investment Planner Chatbot</a:t>
            </a:r>
            <a:endParaRPr/>
          </a:p>
        </p:txBody>
      </p:sp>
      <p:pic>
        <p:nvPicPr>
          <p:cNvPr id="154" name="Google Shape;154;p16"/>
          <p:cNvPicPr preferRelativeResize="0"/>
          <p:nvPr/>
        </p:nvPicPr>
        <p:blipFill>
          <a:blip r:embed="rId3">
            <a:alphaModFix/>
          </a:blip>
          <a:stretch>
            <a:fillRect/>
          </a:stretch>
        </p:blipFill>
        <p:spPr>
          <a:xfrm>
            <a:off x="432375" y="1338876"/>
            <a:ext cx="8330625" cy="2841150"/>
          </a:xfrm>
          <a:prstGeom prst="rect">
            <a:avLst/>
          </a:prstGeom>
          <a:noFill/>
          <a:ln>
            <a:noFill/>
          </a:ln>
        </p:spPr>
      </p:pic>
      <p:sp>
        <p:nvSpPr>
          <p:cNvPr id="155" name="Google Shape;155;p16"/>
          <p:cNvSpPr/>
          <p:nvPr/>
        </p:nvSpPr>
        <p:spPr>
          <a:xfrm>
            <a:off x="1243825" y="1684625"/>
            <a:ext cx="1057500" cy="354600"/>
          </a:xfrm>
          <a:prstGeom prst="roundRect">
            <a:avLst>
              <a:gd name="adj" fmla="val 16667"/>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Nunito"/>
                <a:ea typeface="Nunito"/>
                <a:cs typeface="Nunito"/>
                <a:sym typeface="Nunito"/>
              </a:rPr>
              <a:t>Functions</a:t>
            </a:r>
            <a:endParaRPr b="1">
              <a:solidFill>
                <a:schemeClr val="dk1"/>
              </a:solidFill>
              <a:latin typeface="Nunito"/>
              <a:ea typeface="Nunito"/>
              <a:cs typeface="Nunito"/>
              <a:sym typeface="Nunito"/>
            </a:endParaRPr>
          </a:p>
        </p:txBody>
      </p:sp>
      <p:sp>
        <p:nvSpPr>
          <p:cNvPr id="156" name="Google Shape;156;p16"/>
          <p:cNvSpPr/>
          <p:nvPr/>
        </p:nvSpPr>
        <p:spPr>
          <a:xfrm>
            <a:off x="6816125" y="1608425"/>
            <a:ext cx="1209900" cy="354600"/>
          </a:xfrm>
          <a:prstGeom prst="roundRect">
            <a:avLst>
              <a:gd name="adj" fmla="val 16667"/>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Nunito"/>
                <a:ea typeface="Nunito"/>
                <a:cs typeface="Nunito"/>
                <a:sym typeface="Nunito"/>
              </a:rPr>
              <a:t>Constraints</a:t>
            </a:r>
            <a:endParaRPr b="1">
              <a:solidFill>
                <a:schemeClr val="dk1"/>
              </a:solidFill>
              <a:latin typeface="Nunito"/>
              <a:ea typeface="Nunito"/>
              <a:cs typeface="Nunito"/>
              <a:sym typeface="Nunito"/>
            </a:endParaRPr>
          </a:p>
        </p:txBody>
      </p:sp>
      <p:sp>
        <p:nvSpPr>
          <p:cNvPr id="157" name="Google Shape;157;p16"/>
          <p:cNvSpPr/>
          <p:nvPr/>
        </p:nvSpPr>
        <p:spPr>
          <a:xfrm>
            <a:off x="4057000" y="1608425"/>
            <a:ext cx="1110600" cy="354600"/>
          </a:xfrm>
          <a:prstGeom prst="roundRect">
            <a:avLst>
              <a:gd name="adj" fmla="val 16667"/>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dk1"/>
                </a:solidFill>
                <a:latin typeface="Nunito"/>
                <a:ea typeface="Nunito"/>
                <a:cs typeface="Nunito"/>
                <a:sym typeface="Nunito"/>
              </a:rPr>
              <a:t>Objectives</a:t>
            </a:r>
            <a:endParaRPr b="1">
              <a:solidFill>
                <a:schemeClr val="dk1"/>
              </a:solidFill>
              <a:latin typeface="Nunito"/>
              <a:ea typeface="Nunito"/>
              <a:cs typeface="Nunito"/>
              <a:sym typeface="Nunito"/>
            </a:endParaRPr>
          </a:p>
        </p:txBody>
      </p:sp>
      <p:sp>
        <p:nvSpPr>
          <p:cNvPr id="158" name="Google Shape;158;p16"/>
          <p:cNvSpPr txBox="1"/>
          <p:nvPr/>
        </p:nvSpPr>
        <p:spPr>
          <a:xfrm>
            <a:off x="715025" y="2205225"/>
            <a:ext cx="24816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 </a:t>
            </a:r>
            <a:r>
              <a:rPr lang="en-GB" sz="1000">
                <a:latin typeface="Nunito"/>
                <a:ea typeface="Nunito"/>
                <a:cs typeface="Nunito"/>
                <a:sym typeface="Nunito"/>
              </a:rPr>
              <a:t>Automatic short-term investment plans based on user needs</a:t>
            </a:r>
            <a:endParaRPr sz="1000">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a:p>
            <a:pPr marL="0" lvl="0" indent="0" algn="l" rtl="0">
              <a:spcBef>
                <a:spcPts val="0"/>
              </a:spcBef>
              <a:spcAft>
                <a:spcPts val="0"/>
              </a:spcAft>
              <a:buNone/>
            </a:pPr>
            <a:r>
              <a:rPr lang="en-GB" sz="1000">
                <a:latin typeface="Nunito"/>
                <a:ea typeface="Nunito"/>
                <a:cs typeface="Nunito"/>
                <a:sym typeface="Nunito"/>
              </a:rPr>
              <a:t>· Simulate future money-on-hand at the end of holding period</a:t>
            </a:r>
            <a:endParaRPr sz="1000">
              <a:latin typeface="Nunito"/>
              <a:ea typeface="Nunito"/>
              <a:cs typeface="Nunito"/>
              <a:sym typeface="Nunito"/>
            </a:endParaRPr>
          </a:p>
        </p:txBody>
      </p:sp>
      <p:sp>
        <p:nvSpPr>
          <p:cNvPr id="159" name="Google Shape;159;p16"/>
          <p:cNvSpPr txBox="1"/>
          <p:nvPr/>
        </p:nvSpPr>
        <p:spPr>
          <a:xfrm>
            <a:off x="3430975" y="2067525"/>
            <a:ext cx="26559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Nunito"/>
                <a:ea typeface="Nunito"/>
                <a:cs typeface="Nunito"/>
                <a:sym typeface="Nunito"/>
              </a:rPr>
              <a:t>· The automated investment advising interface can be easily accessed</a:t>
            </a:r>
            <a:endParaRPr sz="1000">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a:p>
            <a:pPr marL="0" lvl="0" indent="0" algn="l" rtl="0">
              <a:spcBef>
                <a:spcPts val="0"/>
              </a:spcBef>
              <a:spcAft>
                <a:spcPts val="0"/>
              </a:spcAft>
              <a:buNone/>
            </a:pPr>
            <a:r>
              <a:rPr lang="en-GB" sz="1000">
                <a:latin typeface="Nunito"/>
                <a:ea typeface="Nunito"/>
                <a:cs typeface="Nunito"/>
                <a:sym typeface="Nunito"/>
              </a:rPr>
              <a:t>· Forecasting results can be easily viewed and compared</a:t>
            </a:r>
            <a:endParaRPr sz="1000">
              <a:latin typeface="Nunito"/>
              <a:ea typeface="Nunito"/>
              <a:cs typeface="Nunito"/>
              <a:sym typeface="Nunito"/>
            </a:endParaRPr>
          </a:p>
          <a:p>
            <a:pPr marL="0" lvl="0" indent="0" algn="l" rtl="0">
              <a:spcBef>
                <a:spcPts val="0"/>
              </a:spcBef>
              <a:spcAft>
                <a:spcPts val="0"/>
              </a:spcAft>
              <a:buNone/>
            </a:pPr>
            <a:endParaRPr sz="1000">
              <a:latin typeface="Nunito"/>
              <a:ea typeface="Nunito"/>
              <a:cs typeface="Nunito"/>
              <a:sym typeface="Nunito"/>
            </a:endParaRPr>
          </a:p>
          <a:p>
            <a:pPr marL="0" lvl="0" indent="0" algn="l" rtl="0">
              <a:spcBef>
                <a:spcPts val="0"/>
              </a:spcBef>
              <a:spcAft>
                <a:spcPts val="0"/>
              </a:spcAft>
              <a:buNone/>
            </a:pPr>
            <a:r>
              <a:rPr lang="en-GB" sz="1000">
                <a:latin typeface="Nunito"/>
                <a:ea typeface="Nunito"/>
                <a:cs typeface="Nunito"/>
                <a:sym typeface="Nunito"/>
              </a:rPr>
              <a:t>· Consider flexibility on asset inclusion</a:t>
            </a:r>
            <a:endParaRPr sz="1000">
              <a:latin typeface="Nunito"/>
              <a:ea typeface="Nunito"/>
              <a:cs typeface="Nunito"/>
              <a:sym typeface="Nunito"/>
            </a:endParaRPr>
          </a:p>
          <a:p>
            <a:pPr marL="0" lvl="0" indent="0" algn="l" rtl="0">
              <a:spcBef>
                <a:spcPts val="0"/>
              </a:spcBef>
              <a:spcAft>
                <a:spcPts val="0"/>
              </a:spcAft>
              <a:buNone/>
            </a:pPr>
            <a:r>
              <a:rPr lang="en-GB" sz="1000">
                <a:latin typeface="Nunito"/>
                <a:ea typeface="Nunito"/>
                <a:cs typeface="Nunito"/>
                <a:sym typeface="Nunito"/>
              </a:rPr>
              <a:t>(users with or with prior investment       </a:t>
            </a:r>
            <a:r>
              <a:rPr lang="en-GB" sz="900">
                <a:latin typeface="Nunito"/>
                <a:ea typeface="Nunito"/>
                <a:cs typeface="Nunito"/>
                <a:sym typeface="Nunito"/>
              </a:rPr>
              <a:t>knowledge)</a:t>
            </a:r>
            <a:endParaRPr sz="900">
              <a:latin typeface="Nunito"/>
              <a:ea typeface="Nunito"/>
              <a:cs typeface="Nunito"/>
              <a:sym typeface="Nunito"/>
            </a:endParaRPr>
          </a:p>
        </p:txBody>
      </p:sp>
      <p:sp>
        <p:nvSpPr>
          <p:cNvPr id="160" name="Google Shape;160;p16"/>
          <p:cNvSpPr txBox="1"/>
          <p:nvPr/>
        </p:nvSpPr>
        <p:spPr>
          <a:xfrm>
            <a:off x="6137500" y="2290325"/>
            <a:ext cx="2430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latin typeface="Nunito"/>
                <a:ea typeface="Nunito"/>
                <a:cs typeface="Nunito"/>
                <a:sym typeface="Nunito"/>
              </a:rPr>
              <a:t>· All inputs must be entered in the similar format as required by the robot</a:t>
            </a:r>
            <a:endParaRPr sz="1000">
              <a:latin typeface="Nunito"/>
              <a:ea typeface="Nunito"/>
              <a:cs typeface="Nunito"/>
              <a:sym typeface="Nunito"/>
            </a:endParaRPr>
          </a:p>
          <a:p>
            <a:pPr marL="0" lvl="0" indent="0" algn="l" rtl="0">
              <a:spcBef>
                <a:spcPts val="0"/>
              </a:spcBef>
              <a:spcAft>
                <a:spcPts val="0"/>
              </a:spcAft>
              <a:buNone/>
            </a:pPr>
            <a:endParaRPr sz="1000" i="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4375000" y="811175"/>
            <a:ext cx="3513300" cy="30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900" b="1">
                <a:solidFill>
                  <a:schemeClr val="dk2"/>
                </a:solidFill>
              </a:rPr>
              <a:t>02</a:t>
            </a:r>
            <a:endParaRPr sz="3900" b="1">
              <a:solidFill>
                <a:schemeClr val="dk2"/>
              </a:solidFill>
            </a:endParaRPr>
          </a:p>
          <a:p>
            <a:pPr marL="0" lvl="0" indent="0" algn="l" rtl="0">
              <a:spcBef>
                <a:spcPts val="0"/>
              </a:spcBef>
              <a:spcAft>
                <a:spcPts val="0"/>
              </a:spcAft>
              <a:buSzPts val="990"/>
              <a:buNone/>
            </a:pPr>
            <a:endParaRPr>
              <a:solidFill>
                <a:schemeClr val="dk2"/>
              </a:solidFill>
            </a:endParaRPr>
          </a:p>
          <a:p>
            <a:pPr marL="0" lvl="0" indent="0" algn="l" rtl="0">
              <a:spcBef>
                <a:spcPts val="0"/>
              </a:spcBef>
              <a:spcAft>
                <a:spcPts val="0"/>
              </a:spcAft>
              <a:buSzPts val="990"/>
              <a:buNone/>
            </a:pPr>
            <a:endParaRPr>
              <a:solidFill>
                <a:schemeClr val="dk2"/>
              </a:solidFill>
            </a:endParaRPr>
          </a:p>
          <a:p>
            <a:pPr marL="0" lvl="0" indent="0" algn="l" rtl="0">
              <a:spcBef>
                <a:spcPts val="0"/>
              </a:spcBef>
              <a:spcAft>
                <a:spcPts val="0"/>
              </a:spcAft>
              <a:buSzPts val="990"/>
              <a:buNone/>
            </a:pPr>
            <a:r>
              <a:rPr lang="en-GB" b="1">
                <a:solidFill>
                  <a:schemeClr val="dk2"/>
                </a:solidFill>
              </a:rPr>
              <a:t>Chatbot Assistant System</a:t>
            </a:r>
            <a:endParaRPr b="1">
              <a:solidFill>
                <a:schemeClr val="dk2"/>
              </a:solidFill>
            </a:endParaRPr>
          </a:p>
          <a:p>
            <a:pPr marL="0" lvl="0" indent="0" algn="l" rtl="0">
              <a:spcBef>
                <a:spcPts val="0"/>
              </a:spcBef>
              <a:spcAft>
                <a:spcPts val="0"/>
              </a:spcAft>
              <a:buSzPts val="990"/>
              <a:buNone/>
            </a:pPr>
            <a:endParaRPr>
              <a:solidFill>
                <a:schemeClr val="dk2"/>
              </a:solidFill>
            </a:endParaRPr>
          </a:p>
          <a:p>
            <a:pPr marL="0" lvl="0" indent="0" algn="l" rtl="0">
              <a:spcBef>
                <a:spcPts val="0"/>
              </a:spcBef>
              <a:spcAft>
                <a:spcPts val="0"/>
              </a:spcAft>
              <a:buSzPts val="990"/>
              <a:buNone/>
            </a:pPr>
            <a:endParaRPr>
              <a:solidFill>
                <a:schemeClr val="dk2"/>
              </a:solidFill>
            </a:endParaRPr>
          </a:p>
        </p:txBody>
      </p:sp>
      <p:grpSp>
        <p:nvGrpSpPr>
          <p:cNvPr id="166" name="Google Shape;166;p17"/>
          <p:cNvGrpSpPr/>
          <p:nvPr/>
        </p:nvGrpSpPr>
        <p:grpSpPr>
          <a:xfrm flipH="1">
            <a:off x="-61523" y="420330"/>
            <a:ext cx="3570328" cy="4020274"/>
            <a:chOff x="1483375" y="238125"/>
            <a:chExt cx="4652500" cy="5238825"/>
          </a:xfrm>
        </p:grpSpPr>
        <p:sp>
          <p:nvSpPr>
            <p:cNvPr id="167" name="Google Shape;167;p17"/>
            <p:cNvSpPr/>
            <p:nvPr/>
          </p:nvSpPr>
          <p:spPr>
            <a:xfrm>
              <a:off x="1483375" y="2694975"/>
              <a:ext cx="3225475" cy="1933175"/>
            </a:xfrm>
            <a:custGeom>
              <a:avLst/>
              <a:gdLst/>
              <a:ahLst/>
              <a:cxnLst/>
              <a:rect l="l" t="t" r="r" b="b"/>
              <a:pathLst>
                <a:path w="129019" h="77327" extrusionOk="0">
                  <a:moveTo>
                    <a:pt x="67420" y="0"/>
                  </a:moveTo>
                  <a:lnTo>
                    <a:pt x="0" y="35502"/>
                  </a:lnTo>
                  <a:lnTo>
                    <a:pt x="61598" y="77326"/>
                  </a:lnTo>
                  <a:lnTo>
                    <a:pt x="129018" y="41824"/>
                  </a:lnTo>
                  <a:lnTo>
                    <a:pt x="67420" y="0"/>
                  </a:ln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7"/>
            <p:cNvSpPr/>
            <p:nvPr/>
          </p:nvSpPr>
          <p:spPr>
            <a:xfrm>
              <a:off x="2416675" y="3225750"/>
              <a:ext cx="1358850" cy="725725"/>
            </a:xfrm>
            <a:custGeom>
              <a:avLst/>
              <a:gdLst/>
              <a:ahLst/>
              <a:cxnLst/>
              <a:rect l="l" t="t" r="r" b="b"/>
              <a:pathLst>
                <a:path w="54354" h="29029" extrusionOk="0">
                  <a:moveTo>
                    <a:pt x="51588" y="0"/>
                  </a:moveTo>
                  <a:lnTo>
                    <a:pt x="1" y="27165"/>
                  </a:lnTo>
                  <a:lnTo>
                    <a:pt x="2766" y="29028"/>
                  </a:lnTo>
                  <a:lnTo>
                    <a:pt x="54354" y="1863"/>
                  </a:lnTo>
                  <a:lnTo>
                    <a:pt x="51588" y="0"/>
                  </a:lnTo>
                  <a:close/>
                </a:path>
              </a:pathLst>
            </a:custGeom>
            <a:solidFill>
              <a:srgbClr val="2D0D4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7"/>
            <p:cNvSpPr/>
            <p:nvPr/>
          </p:nvSpPr>
          <p:spPr>
            <a:xfrm>
              <a:off x="3023325" y="3740425"/>
              <a:ext cx="1685525" cy="1736525"/>
            </a:xfrm>
            <a:custGeom>
              <a:avLst/>
              <a:gdLst/>
              <a:ahLst/>
              <a:cxnLst/>
              <a:rect l="l" t="t" r="r" b="b"/>
              <a:pathLst>
                <a:path w="67421" h="69461" extrusionOk="0">
                  <a:moveTo>
                    <a:pt x="67420" y="1"/>
                  </a:moveTo>
                  <a:lnTo>
                    <a:pt x="0" y="35508"/>
                  </a:lnTo>
                  <a:lnTo>
                    <a:pt x="0" y="69460"/>
                  </a:lnTo>
                  <a:lnTo>
                    <a:pt x="67420" y="33952"/>
                  </a:lnTo>
                  <a:lnTo>
                    <a:pt x="67420" y="1"/>
                  </a:lnTo>
                  <a:close/>
                </a:path>
              </a:pathLst>
            </a:custGeom>
            <a:solidFill>
              <a:srgbClr val="D44D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7"/>
            <p:cNvSpPr/>
            <p:nvPr/>
          </p:nvSpPr>
          <p:spPr>
            <a:xfrm>
              <a:off x="1483375" y="3583625"/>
              <a:ext cx="1539975" cy="1893325"/>
            </a:xfrm>
            <a:custGeom>
              <a:avLst/>
              <a:gdLst/>
              <a:ahLst/>
              <a:cxnLst/>
              <a:rect l="l" t="t" r="r" b="b"/>
              <a:pathLst>
                <a:path w="61599" h="75733" extrusionOk="0">
                  <a:moveTo>
                    <a:pt x="0" y="1"/>
                  </a:moveTo>
                  <a:lnTo>
                    <a:pt x="0" y="33953"/>
                  </a:lnTo>
                  <a:lnTo>
                    <a:pt x="61598" y="75732"/>
                  </a:lnTo>
                  <a:lnTo>
                    <a:pt x="61598" y="41780"/>
                  </a:lnTo>
                  <a:lnTo>
                    <a:pt x="0"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7"/>
            <p:cNvSpPr/>
            <p:nvPr/>
          </p:nvSpPr>
          <p:spPr>
            <a:xfrm>
              <a:off x="2526700" y="2212525"/>
              <a:ext cx="1429175" cy="1527925"/>
            </a:xfrm>
            <a:custGeom>
              <a:avLst/>
              <a:gdLst/>
              <a:ahLst/>
              <a:cxnLst/>
              <a:rect l="l" t="t" r="r" b="b"/>
              <a:pathLst>
                <a:path w="57167" h="61117" extrusionOk="0">
                  <a:moveTo>
                    <a:pt x="14692" y="0"/>
                  </a:moveTo>
                  <a:lnTo>
                    <a:pt x="1" y="56452"/>
                  </a:lnTo>
                  <a:lnTo>
                    <a:pt x="14393" y="61117"/>
                  </a:lnTo>
                  <a:lnTo>
                    <a:pt x="48741" y="43030"/>
                  </a:lnTo>
                  <a:lnTo>
                    <a:pt x="57166" y="10933"/>
                  </a:lnTo>
                  <a:lnTo>
                    <a:pt x="14692"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7"/>
            <p:cNvSpPr/>
            <p:nvPr/>
          </p:nvSpPr>
          <p:spPr>
            <a:xfrm>
              <a:off x="1740775" y="2004725"/>
              <a:ext cx="806175" cy="837600"/>
            </a:xfrm>
            <a:custGeom>
              <a:avLst/>
              <a:gdLst/>
              <a:ahLst/>
              <a:cxnLst/>
              <a:rect l="l" t="t" r="r" b="b"/>
              <a:pathLst>
                <a:path w="32247" h="33504" extrusionOk="0">
                  <a:moveTo>
                    <a:pt x="16887" y="0"/>
                  </a:moveTo>
                  <a:lnTo>
                    <a:pt x="1" y="12143"/>
                  </a:lnTo>
                  <a:lnTo>
                    <a:pt x="15359" y="33503"/>
                  </a:lnTo>
                  <a:lnTo>
                    <a:pt x="32247" y="21359"/>
                  </a:lnTo>
                  <a:lnTo>
                    <a:pt x="16887"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7"/>
            <p:cNvSpPr/>
            <p:nvPr/>
          </p:nvSpPr>
          <p:spPr>
            <a:xfrm>
              <a:off x="4440350" y="2769175"/>
              <a:ext cx="474825" cy="452100"/>
            </a:xfrm>
            <a:custGeom>
              <a:avLst/>
              <a:gdLst/>
              <a:ahLst/>
              <a:cxnLst/>
              <a:rect l="l" t="t" r="r" b="b"/>
              <a:pathLst>
                <a:path w="18993" h="18084" extrusionOk="0">
                  <a:moveTo>
                    <a:pt x="12527" y="0"/>
                  </a:moveTo>
                  <a:lnTo>
                    <a:pt x="0" y="8178"/>
                  </a:lnTo>
                  <a:lnTo>
                    <a:pt x="6466" y="18084"/>
                  </a:lnTo>
                  <a:lnTo>
                    <a:pt x="18993" y="9904"/>
                  </a:lnTo>
                  <a:lnTo>
                    <a:pt x="12527" y="0"/>
                  </a:ln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7"/>
            <p:cNvSpPr/>
            <p:nvPr/>
          </p:nvSpPr>
          <p:spPr>
            <a:xfrm>
              <a:off x="3489550" y="1878525"/>
              <a:ext cx="1264875" cy="1059900"/>
            </a:xfrm>
            <a:custGeom>
              <a:avLst/>
              <a:gdLst/>
              <a:ahLst/>
              <a:cxnLst/>
              <a:rect l="l" t="t" r="r" b="b"/>
              <a:pathLst>
                <a:path w="50595" h="42396" extrusionOk="0">
                  <a:moveTo>
                    <a:pt x="36783" y="0"/>
                  </a:moveTo>
                  <a:lnTo>
                    <a:pt x="3634" y="8143"/>
                  </a:lnTo>
                  <a:lnTo>
                    <a:pt x="0" y="19338"/>
                  </a:lnTo>
                  <a:lnTo>
                    <a:pt x="7560" y="21955"/>
                  </a:lnTo>
                  <a:lnTo>
                    <a:pt x="1458" y="37094"/>
                  </a:lnTo>
                  <a:cubicBezTo>
                    <a:pt x="656" y="39085"/>
                    <a:pt x="1631" y="41348"/>
                    <a:pt x="3630" y="42130"/>
                  </a:cubicBezTo>
                  <a:cubicBezTo>
                    <a:pt x="4089" y="42309"/>
                    <a:pt x="4565" y="42395"/>
                    <a:pt x="5035" y="42395"/>
                  </a:cubicBezTo>
                  <a:cubicBezTo>
                    <a:pt x="6366" y="42395"/>
                    <a:pt x="7646" y="41704"/>
                    <a:pt x="8358" y="40499"/>
                  </a:cubicBezTo>
                  <a:lnTo>
                    <a:pt x="17592" y="24862"/>
                  </a:lnTo>
                  <a:lnTo>
                    <a:pt x="30531" y="29223"/>
                  </a:lnTo>
                  <a:cubicBezTo>
                    <a:pt x="30531" y="29223"/>
                    <a:pt x="31623" y="29568"/>
                    <a:pt x="33194" y="29568"/>
                  </a:cubicBezTo>
                  <a:cubicBezTo>
                    <a:pt x="35156" y="29568"/>
                    <a:pt x="37866" y="29030"/>
                    <a:pt x="40128" y="26607"/>
                  </a:cubicBezTo>
                  <a:cubicBezTo>
                    <a:pt x="44198" y="22245"/>
                    <a:pt x="50595" y="12213"/>
                    <a:pt x="50595" y="12213"/>
                  </a:cubicBezTo>
                  <a:lnTo>
                    <a:pt x="36783" y="0"/>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7"/>
            <p:cNvSpPr/>
            <p:nvPr/>
          </p:nvSpPr>
          <p:spPr>
            <a:xfrm>
              <a:off x="4543500" y="238125"/>
              <a:ext cx="1592375" cy="1819875"/>
            </a:xfrm>
            <a:custGeom>
              <a:avLst/>
              <a:gdLst/>
              <a:ahLst/>
              <a:cxnLst/>
              <a:rect l="l" t="t" r="r" b="b"/>
              <a:pathLst>
                <a:path w="63695" h="72795" extrusionOk="0">
                  <a:moveTo>
                    <a:pt x="35780" y="0"/>
                  </a:moveTo>
                  <a:lnTo>
                    <a:pt x="1" y="53135"/>
                  </a:lnTo>
                  <a:lnTo>
                    <a:pt x="23394" y="72794"/>
                  </a:lnTo>
                  <a:lnTo>
                    <a:pt x="63695" y="26400"/>
                  </a:lnTo>
                  <a:lnTo>
                    <a:pt x="63695" y="0"/>
                  </a:ln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7"/>
            <p:cNvSpPr/>
            <p:nvPr/>
          </p:nvSpPr>
          <p:spPr>
            <a:xfrm>
              <a:off x="4367000" y="1581550"/>
              <a:ext cx="680225" cy="657575"/>
            </a:xfrm>
            <a:custGeom>
              <a:avLst/>
              <a:gdLst/>
              <a:ahLst/>
              <a:cxnLst/>
              <a:rect l="l" t="t" r="r" b="b"/>
              <a:pathLst>
                <a:path w="27209" h="26303" extrusionOk="0">
                  <a:moveTo>
                    <a:pt x="7778" y="1"/>
                  </a:moveTo>
                  <a:lnTo>
                    <a:pt x="0" y="10698"/>
                  </a:lnTo>
                  <a:lnTo>
                    <a:pt x="17775" y="26303"/>
                  </a:lnTo>
                  <a:lnTo>
                    <a:pt x="27208" y="16329"/>
                  </a:lnTo>
                  <a:lnTo>
                    <a:pt x="777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7"/>
            <p:cNvSpPr/>
            <p:nvPr/>
          </p:nvSpPr>
          <p:spPr>
            <a:xfrm>
              <a:off x="5073900" y="1820500"/>
              <a:ext cx="60325" cy="58050"/>
            </a:xfrm>
            <a:custGeom>
              <a:avLst/>
              <a:gdLst/>
              <a:ahLst/>
              <a:cxnLst/>
              <a:rect l="l" t="t" r="r" b="b"/>
              <a:pathLst>
                <a:path w="2413" h="2322" extrusionOk="0">
                  <a:moveTo>
                    <a:pt x="1252" y="1"/>
                  </a:moveTo>
                  <a:cubicBezTo>
                    <a:pt x="782" y="1"/>
                    <a:pt x="359" y="284"/>
                    <a:pt x="180" y="717"/>
                  </a:cubicBezTo>
                  <a:cubicBezTo>
                    <a:pt x="0" y="1151"/>
                    <a:pt x="99" y="1649"/>
                    <a:pt x="432" y="1982"/>
                  </a:cubicBezTo>
                  <a:cubicBezTo>
                    <a:pt x="654" y="2204"/>
                    <a:pt x="950" y="2322"/>
                    <a:pt x="1252" y="2322"/>
                  </a:cubicBezTo>
                  <a:cubicBezTo>
                    <a:pt x="1401" y="2322"/>
                    <a:pt x="1552" y="2293"/>
                    <a:pt x="1695" y="2233"/>
                  </a:cubicBezTo>
                  <a:cubicBezTo>
                    <a:pt x="2129" y="2054"/>
                    <a:pt x="2412" y="1631"/>
                    <a:pt x="2412" y="1161"/>
                  </a:cubicBezTo>
                  <a:cubicBezTo>
                    <a:pt x="2412" y="521"/>
                    <a:pt x="1892" y="1"/>
                    <a:pt x="125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p:nvPr/>
        </p:nvSpPr>
        <p:spPr>
          <a:xfrm>
            <a:off x="915725" y="834350"/>
            <a:ext cx="32175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Nunito Medium"/>
                <a:ea typeface="Nunito Medium"/>
                <a:cs typeface="Nunito Medium"/>
                <a:sym typeface="Nunito Medium"/>
              </a:rPr>
              <a:t>Robo-advisor provides investing suggestions for short-term investing (the holding period is fewer than 100 days). </a:t>
            </a:r>
            <a:endParaRPr sz="1300">
              <a:latin typeface="Nunito Medium"/>
              <a:ea typeface="Nunito Medium"/>
              <a:cs typeface="Nunito Medium"/>
              <a:sym typeface="Nunito Medium"/>
            </a:endParaRPr>
          </a:p>
          <a:p>
            <a:pPr marL="0" lvl="0" indent="0" algn="l" rtl="0">
              <a:spcBef>
                <a:spcPts val="0"/>
              </a:spcBef>
              <a:spcAft>
                <a:spcPts val="0"/>
              </a:spcAft>
              <a:buNone/>
            </a:pPr>
            <a:endParaRPr sz="1300">
              <a:latin typeface="Nunito Medium"/>
              <a:ea typeface="Nunito Medium"/>
              <a:cs typeface="Nunito Medium"/>
              <a:sym typeface="Nunito Medium"/>
            </a:endParaRPr>
          </a:p>
          <a:p>
            <a:pPr marL="0" lvl="0" indent="0" algn="l" rtl="0">
              <a:spcBef>
                <a:spcPts val="0"/>
              </a:spcBef>
              <a:spcAft>
                <a:spcPts val="0"/>
              </a:spcAft>
              <a:buNone/>
            </a:pPr>
            <a:r>
              <a:rPr lang="en-GB" sz="1300">
                <a:latin typeface="Nunito Medium"/>
                <a:ea typeface="Nunito Medium"/>
                <a:cs typeface="Nunito Medium"/>
                <a:sym typeface="Nunito Medium"/>
              </a:rPr>
              <a:t>Robo-advisors can automatically guide potential customers to tell the chatbot:</a:t>
            </a:r>
            <a:endParaRPr sz="1300">
              <a:latin typeface="Nunito Medium"/>
              <a:ea typeface="Nunito Medium"/>
              <a:cs typeface="Nunito Medium"/>
              <a:sym typeface="Nunito Medium"/>
            </a:endParaRPr>
          </a:p>
          <a:p>
            <a:pPr marL="457200" lvl="0" indent="-311150" algn="l" rtl="0">
              <a:spcBef>
                <a:spcPts val="0"/>
              </a:spcBef>
              <a:spcAft>
                <a:spcPts val="0"/>
              </a:spcAft>
              <a:buSzPts val="1300"/>
              <a:buFont typeface="Nunito Medium"/>
              <a:buChar char="●"/>
            </a:pPr>
            <a:r>
              <a:rPr lang="en-GB" sz="1300">
                <a:latin typeface="Nunito Medium"/>
                <a:ea typeface="Nunito Medium"/>
                <a:cs typeface="Nunito Medium"/>
                <a:sym typeface="Nunito Medium"/>
              </a:rPr>
              <a:t>Amount to invest</a:t>
            </a:r>
            <a:endParaRPr sz="1300">
              <a:latin typeface="Nunito Medium"/>
              <a:ea typeface="Nunito Medium"/>
              <a:cs typeface="Nunito Medium"/>
              <a:sym typeface="Nunito Medium"/>
            </a:endParaRPr>
          </a:p>
          <a:p>
            <a:pPr marL="457200" lvl="0" indent="-311150" algn="l" rtl="0">
              <a:spcBef>
                <a:spcPts val="0"/>
              </a:spcBef>
              <a:spcAft>
                <a:spcPts val="0"/>
              </a:spcAft>
              <a:buSzPts val="1300"/>
              <a:buFont typeface="Nunito Medium"/>
              <a:buChar char="●"/>
            </a:pPr>
            <a:r>
              <a:rPr lang="en-GB" sz="1300">
                <a:latin typeface="Nunito Medium"/>
                <a:ea typeface="Nunito Medium"/>
                <a:cs typeface="Nunito Medium"/>
                <a:sym typeface="Nunito Medium"/>
              </a:rPr>
              <a:t>Holding period</a:t>
            </a:r>
            <a:endParaRPr sz="1300">
              <a:latin typeface="Nunito Medium"/>
              <a:ea typeface="Nunito Medium"/>
              <a:cs typeface="Nunito Medium"/>
              <a:sym typeface="Nunito Medium"/>
            </a:endParaRPr>
          </a:p>
          <a:p>
            <a:pPr marL="457200" lvl="0" indent="-311150" algn="l" rtl="0">
              <a:spcBef>
                <a:spcPts val="0"/>
              </a:spcBef>
              <a:spcAft>
                <a:spcPts val="0"/>
              </a:spcAft>
              <a:buSzPts val="1300"/>
              <a:buFont typeface="Nunito Medium"/>
              <a:buChar char="●"/>
            </a:pPr>
            <a:r>
              <a:rPr lang="en-GB" sz="1300">
                <a:latin typeface="Nunito Medium"/>
                <a:ea typeface="Nunito Medium"/>
                <a:cs typeface="Nunito Medium"/>
                <a:sym typeface="Nunito Medium"/>
              </a:rPr>
              <a:t>Assets they want to invest</a:t>
            </a:r>
            <a:endParaRPr sz="1300">
              <a:latin typeface="Nunito Medium"/>
              <a:ea typeface="Nunito Medium"/>
              <a:cs typeface="Nunito Medium"/>
              <a:sym typeface="Nunito Medium"/>
            </a:endParaRPr>
          </a:p>
          <a:p>
            <a:pPr marL="457200" lvl="0" indent="-311150" algn="l" rtl="0">
              <a:spcBef>
                <a:spcPts val="0"/>
              </a:spcBef>
              <a:spcAft>
                <a:spcPts val="0"/>
              </a:spcAft>
              <a:buSzPts val="1300"/>
              <a:buFont typeface="Nunito Medium"/>
              <a:buChar char="●"/>
            </a:pPr>
            <a:r>
              <a:rPr lang="en-GB" sz="1300">
                <a:latin typeface="Nunito Medium"/>
                <a:ea typeface="Nunito Medium"/>
                <a:cs typeface="Nunito Medium"/>
                <a:sym typeface="Nunito Medium"/>
              </a:rPr>
              <a:t>Risk tolerance level</a:t>
            </a:r>
            <a:endParaRPr sz="1300">
              <a:latin typeface="Nunito Medium"/>
              <a:ea typeface="Nunito Medium"/>
              <a:cs typeface="Nunito Medium"/>
              <a:sym typeface="Nunito Medium"/>
            </a:endParaRPr>
          </a:p>
          <a:p>
            <a:pPr marL="0" lvl="0" indent="0" algn="l" rtl="0">
              <a:spcBef>
                <a:spcPts val="0"/>
              </a:spcBef>
              <a:spcAft>
                <a:spcPts val="0"/>
              </a:spcAft>
              <a:buNone/>
            </a:pPr>
            <a:endParaRPr sz="1300">
              <a:latin typeface="Nunito Medium"/>
              <a:ea typeface="Nunito Medium"/>
              <a:cs typeface="Nunito Medium"/>
              <a:sym typeface="Nunito Medium"/>
            </a:endParaRPr>
          </a:p>
          <a:p>
            <a:pPr marL="0" lvl="0" indent="0" algn="l" rtl="0">
              <a:spcBef>
                <a:spcPts val="0"/>
              </a:spcBef>
              <a:spcAft>
                <a:spcPts val="0"/>
              </a:spcAft>
              <a:buNone/>
            </a:pPr>
            <a:r>
              <a:rPr lang="en-GB" sz="1300">
                <a:latin typeface="Nunito Medium"/>
                <a:ea typeface="Nunito Medium"/>
                <a:cs typeface="Nunito Medium"/>
                <a:sym typeface="Nunito Medium"/>
              </a:rPr>
              <a:t>Unique features:</a:t>
            </a:r>
            <a:endParaRPr sz="1300">
              <a:latin typeface="Nunito Medium"/>
              <a:ea typeface="Nunito Medium"/>
              <a:cs typeface="Nunito Medium"/>
              <a:sym typeface="Nunito Medium"/>
            </a:endParaRPr>
          </a:p>
          <a:p>
            <a:pPr marL="457200" lvl="0" indent="-311150" algn="l" rtl="0">
              <a:spcBef>
                <a:spcPts val="0"/>
              </a:spcBef>
              <a:spcAft>
                <a:spcPts val="0"/>
              </a:spcAft>
              <a:buSzPts val="1300"/>
              <a:buChar char="●"/>
            </a:pPr>
            <a:r>
              <a:rPr lang="en-GB" sz="1300"/>
              <a:t>Allows own preferences</a:t>
            </a:r>
            <a:endParaRPr sz="1300"/>
          </a:p>
          <a:p>
            <a:pPr marL="457200" lvl="0" indent="-311150" algn="l" rtl="0">
              <a:spcBef>
                <a:spcPts val="0"/>
              </a:spcBef>
              <a:spcAft>
                <a:spcPts val="0"/>
              </a:spcAft>
              <a:buSzPts val="1300"/>
              <a:buChar char="●"/>
            </a:pPr>
            <a:r>
              <a:rPr lang="en-GB" sz="1300"/>
              <a:t>Otherwise, a fixed choice of ETFs chosen by our system</a:t>
            </a:r>
            <a:endParaRPr sz="1300"/>
          </a:p>
        </p:txBody>
      </p:sp>
      <p:sp>
        <p:nvSpPr>
          <p:cNvPr id="183" name="Google Shape;183;p18"/>
          <p:cNvSpPr txBox="1"/>
          <p:nvPr/>
        </p:nvSpPr>
        <p:spPr>
          <a:xfrm>
            <a:off x="1568100" y="298250"/>
            <a:ext cx="5203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dk2"/>
                </a:solidFill>
                <a:latin typeface="Nunito"/>
                <a:ea typeface="Nunito"/>
                <a:cs typeface="Nunito"/>
                <a:sym typeface="Nunito"/>
              </a:rPr>
              <a:t>Chatbot Assistant System</a:t>
            </a:r>
            <a:endParaRPr/>
          </a:p>
        </p:txBody>
      </p:sp>
      <p:pic>
        <p:nvPicPr>
          <p:cNvPr id="184" name="Google Shape;184;p18"/>
          <p:cNvPicPr preferRelativeResize="0"/>
          <p:nvPr/>
        </p:nvPicPr>
        <p:blipFill>
          <a:blip r:embed="rId3">
            <a:alphaModFix/>
          </a:blip>
          <a:stretch>
            <a:fillRect/>
          </a:stretch>
        </p:blipFill>
        <p:spPr>
          <a:xfrm>
            <a:off x="4474575" y="944751"/>
            <a:ext cx="2104149" cy="3562276"/>
          </a:xfrm>
          <a:prstGeom prst="rect">
            <a:avLst/>
          </a:prstGeom>
          <a:noFill/>
          <a:ln>
            <a:noFill/>
          </a:ln>
        </p:spPr>
      </p:pic>
      <p:pic>
        <p:nvPicPr>
          <p:cNvPr id="185" name="Google Shape;185;p18"/>
          <p:cNvPicPr preferRelativeResize="0"/>
          <p:nvPr/>
        </p:nvPicPr>
        <p:blipFill>
          <a:blip r:embed="rId4">
            <a:alphaModFix/>
          </a:blip>
          <a:stretch>
            <a:fillRect/>
          </a:stretch>
        </p:blipFill>
        <p:spPr>
          <a:xfrm>
            <a:off x="6658750" y="1019600"/>
            <a:ext cx="2056700" cy="3487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19"/>
          <p:cNvPicPr preferRelativeResize="0"/>
          <p:nvPr/>
        </p:nvPicPr>
        <p:blipFill rotWithShape="1">
          <a:blip r:embed="rId3">
            <a:alphaModFix/>
          </a:blip>
          <a:srcRect/>
          <a:stretch/>
        </p:blipFill>
        <p:spPr>
          <a:xfrm>
            <a:off x="2439775" y="371475"/>
            <a:ext cx="5899150" cy="4400550"/>
          </a:xfrm>
          <a:prstGeom prst="rect">
            <a:avLst/>
          </a:prstGeom>
          <a:noFill/>
          <a:ln>
            <a:noFill/>
          </a:ln>
        </p:spPr>
      </p:pic>
      <p:sp>
        <p:nvSpPr>
          <p:cNvPr id="191" name="Google Shape;191;p19"/>
          <p:cNvSpPr txBox="1"/>
          <p:nvPr/>
        </p:nvSpPr>
        <p:spPr>
          <a:xfrm>
            <a:off x="342525" y="411700"/>
            <a:ext cx="427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Nunito"/>
                <a:ea typeface="Nunito"/>
                <a:cs typeface="Nunito"/>
                <a:sym typeface="Nunito"/>
              </a:rPr>
              <a:t>Chatbot by following the logic of the system</a:t>
            </a:r>
            <a:endParaRPr sz="1500" b="1">
              <a:latin typeface="Nunito"/>
              <a:ea typeface="Nunito"/>
              <a:cs typeface="Nunito"/>
              <a:sym typeface="Nunito"/>
            </a:endParaRPr>
          </a:p>
        </p:txBody>
      </p:sp>
      <p:sp>
        <p:nvSpPr>
          <p:cNvPr id="192" name="Google Shape;192;p19"/>
          <p:cNvSpPr txBox="1"/>
          <p:nvPr/>
        </p:nvSpPr>
        <p:spPr>
          <a:xfrm>
            <a:off x="384575" y="3680325"/>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u="sng">
                <a:solidFill>
                  <a:schemeClr val="hlink"/>
                </a:solidFill>
                <a:latin typeface="Nunito"/>
                <a:ea typeface="Nunito"/>
                <a:cs typeface="Nunito"/>
                <a:sym typeface="Nunito"/>
                <a:hlinkClick r:id="rId4"/>
              </a:rPr>
              <a:t>T</a:t>
            </a:r>
            <a:r>
              <a:rPr lang="en-GB" sz="1200" b="1" u="sng">
                <a:solidFill>
                  <a:schemeClr val="hlink"/>
                </a:solidFill>
                <a:latin typeface="Nunito"/>
                <a:ea typeface="Nunito"/>
                <a:cs typeface="Nunito"/>
                <a:sym typeface="Nunito"/>
                <a:hlinkClick r:id="rId4"/>
              </a:rPr>
              <a:t>he video demo for chatbot</a:t>
            </a:r>
            <a:r>
              <a:rPr lang="en-GB" sz="1200" b="1">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19"/>
          <p:cNvSpPr txBox="1"/>
          <p:nvPr/>
        </p:nvSpPr>
        <p:spPr>
          <a:xfrm>
            <a:off x="342525" y="411700"/>
            <a:ext cx="427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Nunito"/>
                <a:ea typeface="Nunito"/>
                <a:cs typeface="Nunito"/>
                <a:sym typeface="Nunito"/>
              </a:rPr>
              <a:t>Chatbot by following the logic of the system</a:t>
            </a:r>
            <a:endParaRPr sz="1500" b="1">
              <a:latin typeface="Nunito"/>
              <a:ea typeface="Nunito"/>
              <a:cs typeface="Nunito"/>
              <a:sym typeface="Nunito"/>
            </a:endParaRPr>
          </a:p>
        </p:txBody>
      </p:sp>
      <p:pic>
        <p:nvPicPr>
          <p:cNvPr id="2" name="Chatbot demo.mp4" descr="Chatbot demo.mp4">
            <a:hlinkClick r:id="" action="ppaction://media"/>
            <a:extLst>
              <a:ext uri="{FF2B5EF4-FFF2-40B4-BE49-F238E27FC236}">
                <a16:creationId xmlns:a16="http://schemas.microsoft.com/office/drawing/2014/main" id="{EEF62EFC-5962-39F5-43F9-E4997CDDD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9188" y="827200"/>
            <a:ext cx="6445624" cy="3625664"/>
          </a:xfrm>
          <a:prstGeom prst="rect">
            <a:avLst/>
          </a:prstGeom>
        </p:spPr>
      </p:pic>
    </p:spTree>
    <p:extLst>
      <p:ext uri="{BB962C8B-B14F-4D97-AF65-F5344CB8AC3E}">
        <p14:creationId xmlns:p14="http://schemas.microsoft.com/office/powerpoint/2010/main" val="171218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6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0"/>
          <p:cNvSpPr txBox="1">
            <a:spLocks noGrp="1"/>
          </p:cNvSpPr>
          <p:nvPr>
            <p:ph type="title"/>
          </p:nvPr>
        </p:nvSpPr>
        <p:spPr>
          <a:xfrm>
            <a:off x="1288050" y="845600"/>
            <a:ext cx="3865200" cy="277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333" b="1">
                <a:solidFill>
                  <a:schemeClr val="dk2"/>
                </a:solidFill>
              </a:rPr>
              <a:t>03</a:t>
            </a:r>
            <a:endParaRPr sz="4333" b="1">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GB" sz="3333" b="1">
                <a:solidFill>
                  <a:schemeClr val="dk2"/>
                </a:solidFill>
              </a:rPr>
              <a:t>Decision Maker</a:t>
            </a:r>
            <a:endParaRPr sz="3333" b="1">
              <a:solidFill>
                <a:schemeClr val="dk2"/>
              </a:solidFill>
            </a:endParaRPr>
          </a:p>
          <a:p>
            <a:pPr marL="0" lvl="0" indent="0" algn="l" rtl="0">
              <a:spcBef>
                <a:spcPts val="0"/>
              </a:spcBef>
              <a:spcAft>
                <a:spcPts val="0"/>
              </a:spcAft>
              <a:buNone/>
            </a:pPr>
            <a:r>
              <a:rPr lang="en-GB" sz="3333" b="1">
                <a:solidFill>
                  <a:schemeClr val="dk2"/>
                </a:solidFill>
              </a:rPr>
              <a:t>Orion</a:t>
            </a:r>
            <a:endParaRPr sz="3333" b="1">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endParaRPr>
              <a:solidFill>
                <a:schemeClr val="dk2"/>
              </a:solidFill>
            </a:endParaRPr>
          </a:p>
        </p:txBody>
      </p:sp>
      <p:grpSp>
        <p:nvGrpSpPr>
          <p:cNvPr id="198" name="Google Shape;198;p20"/>
          <p:cNvGrpSpPr/>
          <p:nvPr/>
        </p:nvGrpSpPr>
        <p:grpSpPr>
          <a:xfrm>
            <a:off x="5397894" y="898611"/>
            <a:ext cx="2891233" cy="3346284"/>
            <a:chOff x="-3194600" y="-1375400"/>
            <a:chExt cx="2145150" cy="2482775"/>
          </a:xfrm>
        </p:grpSpPr>
        <p:sp>
          <p:nvSpPr>
            <p:cNvPr id="199" name="Google Shape;199;p20"/>
            <p:cNvSpPr/>
            <p:nvPr/>
          </p:nvSpPr>
          <p:spPr>
            <a:xfrm>
              <a:off x="-3181425" y="-1119000"/>
              <a:ext cx="328725" cy="2115525"/>
            </a:xfrm>
            <a:custGeom>
              <a:avLst/>
              <a:gdLst/>
              <a:ahLst/>
              <a:cxnLst/>
              <a:rect l="l" t="t" r="r" b="b"/>
              <a:pathLst>
                <a:path w="13149" h="84621" extrusionOk="0">
                  <a:moveTo>
                    <a:pt x="12159" y="0"/>
                  </a:moveTo>
                  <a:cubicBezTo>
                    <a:pt x="11702" y="0"/>
                    <a:pt x="11303" y="335"/>
                    <a:pt x="11234" y="800"/>
                  </a:cubicBezTo>
                  <a:lnTo>
                    <a:pt x="75" y="83563"/>
                  </a:lnTo>
                  <a:cubicBezTo>
                    <a:pt x="0" y="84124"/>
                    <a:pt x="436" y="84621"/>
                    <a:pt x="1002" y="84621"/>
                  </a:cubicBezTo>
                  <a:cubicBezTo>
                    <a:pt x="1468" y="84619"/>
                    <a:pt x="1863" y="84275"/>
                    <a:pt x="1926" y="83813"/>
                  </a:cubicBezTo>
                  <a:lnTo>
                    <a:pt x="13086" y="1049"/>
                  </a:lnTo>
                  <a:cubicBezTo>
                    <a:pt x="13148" y="541"/>
                    <a:pt x="12791" y="77"/>
                    <a:pt x="12283" y="9"/>
                  </a:cubicBezTo>
                  <a:cubicBezTo>
                    <a:pt x="12242" y="3"/>
                    <a:pt x="12200" y="0"/>
                    <a:pt x="12159"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2744000" y="-1119225"/>
              <a:ext cx="342000" cy="2214125"/>
            </a:xfrm>
            <a:custGeom>
              <a:avLst/>
              <a:gdLst/>
              <a:ahLst/>
              <a:cxnLst/>
              <a:rect l="l" t="t" r="r" b="b"/>
              <a:pathLst>
                <a:path w="13680" h="88565" extrusionOk="0">
                  <a:moveTo>
                    <a:pt x="12684" y="0"/>
                  </a:moveTo>
                  <a:cubicBezTo>
                    <a:pt x="12223" y="0"/>
                    <a:pt x="11823" y="340"/>
                    <a:pt x="11759" y="809"/>
                  </a:cubicBezTo>
                  <a:lnTo>
                    <a:pt x="69" y="87505"/>
                  </a:lnTo>
                  <a:cubicBezTo>
                    <a:pt x="0" y="88016"/>
                    <a:pt x="359" y="88486"/>
                    <a:pt x="870" y="88555"/>
                  </a:cubicBezTo>
                  <a:cubicBezTo>
                    <a:pt x="911" y="88561"/>
                    <a:pt x="953" y="88564"/>
                    <a:pt x="997" y="88564"/>
                  </a:cubicBezTo>
                  <a:cubicBezTo>
                    <a:pt x="1462" y="88563"/>
                    <a:pt x="1857" y="88217"/>
                    <a:pt x="1920" y="87754"/>
                  </a:cubicBezTo>
                  <a:lnTo>
                    <a:pt x="13611" y="1058"/>
                  </a:lnTo>
                  <a:cubicBezTo>
                    <a:pt x="13679" y="547"/>
                    <a:pt x="13320" y="77"/>
                    <a:pt x="12810" y="9"/>
                  </a:cubicBezTo>
                  <a:cubicBezTo>
                    <a:pt x="12767" y="3"/>
                    <a:pt x="12725" y="0"/>
                    <a:pt x="12684"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2072800" y="-1119225"/>
              <a:ext cx="341925" cy="2214125"/>
            </a:xfrm>
            <a:custGeom>
              <a:avLst/>
              <a:gdLst/>
              <a:ahLst/>
              <a:cxnLst/>
              <a:rect l="l" t="t" r="r" b="b"/>
              <a:pathLst>
                <a:path w="13677" h="88565" extrusionOk="0">
                  <a:moveTo>
                    <a:pt x="996" y="0"/>
                  </a:moveTo>
                  <a:cubicBezTo>
                    <a:pt x="954" y="0"/>
                    <a:pt x="912" y="3"/>
                    <a:pt x="870" y="9"/>
                  </a:cubicBezTo>
                  <a:cubicBezTo>
                    <a:pt x="358" y="77"/>
                    <a:pt x="0" y="547"/>
                    <a:pt x="69" y="1058"/>
                  </a:cubicBezTo>
                  <a:lnTo>
                    <a:pt x="11760" y="87754"/>
                  </a:lnTo>
                  <a:cubicBezTo>
                    <a:pt x="11821" y="88217"/>
                    <a:pt x="12216" y="88563"/>
                    <a:pt x="12683" y="88564"/>
                  </a:cubicBezTo>
                  <a:cubicBezTo>
                    <a:pt x="12725" y="88564"/>
                    <a:pt x="12767" y="88561"/>
                    <a:pt x="12809" y="88555"/>
                  </a:cubicBezTo>
                  <a:cubicBezTo>
                    <a:pt x="13319" y="88486"/>
                    <a:pt x="13677" y="88016"/>
                    <a:pt x="13609" y="87505"/>
                  </a:cubicBezTo>
                  <a:lnTo>
                    <a:pt x="1920" y="809"/>
                  </a:lnTo>
                  <a:cubicBezTo>
                    <a:pt x="1856" y="340"/>
                    <a:pt x="1455" y="0"/>
                    <a:pt x="99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0"/>
            <p:cNvSpPr/>
            <p:nvPr/>
          </p:nvSpPr>
          <p:spPr>
            <a:xfrm>
              <a:off x="-3017500" y="-1375400"/>
              <a:ext cx="1298150" cy="1392225"/>
            </a:xfrm>
            <a:custGeom>
              <a:avLst/>
              <a:gdLst/>
              <a:ahLst/>
              <a:cxnLst/>
              <a:rect l="l" t="t" r="r" b="b"/>
              <a:pathLst>
                <a:path w="51926" h="55689" extrusionOk="0">
                  <a:moveTo>
                    <a:pt x="1" y="0"/>
                  </a:moveTo>
                  <a:lnTo>
                    <a:pt x="5605" y="55689"/>
                  </a:lnTo>
                  <a:lnTo>
                    <a:pt x="51925" y="55689"/>
                  </a:lnTo>
                  <a:lnTo>
                    <a:pt x="46323" y="0"/>
                  </a:ln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0"/>
            <p:cNvSpPr/>
            <p:nvPr/>
          </p:nvSpPr>
          <p:spPr>
            <a:xfrm>
              <a:off x="-2938100" y="16800"/>
              <a:ext cx="1260750" cy="115925"/>
            </a:xfrm>
            <a:custGeom>
              <a:avLst/>
              <a:gdLst/>
              <a:ahLst/>
              <a:cxnLst/>
              <a:rect l="l" t="t" r="r" b="b"/>
              <a:pathLst>
                <a:path w="50430" h="4637" extrusionOk="0">
                  <a:moveTo>
                    <a:pt x="0" y="1"/>
                  </a:moveTo>
                  <a:lnTo>
                    <a:pt x="0" y="4637"/>
                  </a:lnTo>
                  <a:lnTo>
                    <a:pt x="50430" y="4637"/>
                  </a:lnTo>
                  <a:lnTo>
                    <a:pt x="50430"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0"/>
            <p:cNvSpPr/>
            <p:nvPr/>
          </p:nvSpPr>
          <p:spPr>
            <a:xfrm>
              <a:off x="-3194600" y="424775"/>
              <a:ext cx="1500875" cy="120675"/>
            </a:xfrm>
            <a:custGeom>
              <a:avLst/>
              <a:gdLst/>
              <a:ahLst/>
              <a:cxnLst/>
              <a:rect l="l" t="t" r="r" b="b"/>
              <a:pathLst>
                <a:path w="60035" h="4827" extrusionOk="0">
                  <a:moveTo>
                    <a:pt x="996" y="0"/>
                  </a:moveTo>
                  <a:cubicBezTo>
                    <a:pt x="537" y="0"/>
                    <a:pt x="138" y="337"/>
                    <a:pt x="72" y="803"/>
                  </a:cubicBezTo>
                  <a:cubicBezTo>
                    <a:pt x="1" y="1315"/>
                    <a:pt x="355" y="1786"/>
                    <a:pt x="867" y="1858"/>
                  </a:cubicBezTo>
                  <a:lnTo>
                    <a:pt x="21851" y="4818"/>
                  </a:lnTo>
                  <a:cubicBezTo>
                    <a:pt x="21894" y="4824"/>
                    <a:pt x="21939" y="4827"/>
                    <a:pt x="21982" y="4827"/>
                  </a:cubicBezTo>
                  <a:lnTo>
                    <a:pt x="59102" y="4827"/>
                  </a:lnTo>
                  <a:cubicBezTo>
                    <a:pt x="59617" y="4827"/>
                    <a:pt x="60035" y="4408"/>
                    <a:pt x="60035" y="3893"/>
                  </a:cubicBezTo>
                  <a:cubicBezTo>
                    <a:pt x="60035" y="3378"/>
                    <a:pt x="59617" y="2959"/>
                    <a:pt x="59102" y="2959"/>
                  </a:cubicBezTo>
                  <a:lnTo>
                    <a:pt x="22047" y="2959"/>
                  </a:lnTo>
                  <a:lnTo>
                    <a:pt x="1127" y="10"/>
                  </a:lnTo>
                  <a:cubicBezTo>
                    <a:pt x="1083" y="3"/>
                    <a:pt x="1039" y="0"/>
                    <a:pt x="996"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2709850" y="-1033750"/>
              <a:ext cx="170325" cy="480050"/>
            </a:xfrm>
            <a:custGeom>
              <a:avLst/>
              <a:gdLst/>
              <a:ahLst/>
              <a:cxnLst/>
              <a:rect l="l" t="t" r="r" b="b"/>
              <a:pathLst>
                <a:path w="6813" h="19202" extrusionOk="0">
                  <a:moveTo>
                    <a:pt x="0" y="0"/>
                  </a:moveTo>
                  <a:lnTo>
                    <a:pt x="2003" y="19201"/>
                  </a:lnTo>
                  <a:lnTo>
                    <a:pt x="6812" y="19201"/>
                  </a:lnTo>
                  <a:lnTo>
                    <a:pt x="4810"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0"/>
            <p:cNvSpPr/>
            <p:nvPr/>
          </p:nvSpPr>
          <p:spPr>
            <a:xfrm>
              <a:off x="-2495975" y="-892075"/>
              <a:ext cx="153350" cy="338375"/>
            </a:xfrm>
            <a:custGeom>
              <a:avLst/>
              <a:gdLst/>
              <a:ahLst/>
              <a:cxnLst/>
              <a:rect l="l" t="t" r="r" b="b"/>
              <a:pathLst>
                <a:path w="6134" h="13535" extrusionOk="0">
                  <a:moveTo>
                    <a:pt x="1" y="0"/>
                  </a:moveTo>
                  <a:lnTo>
                    <a:pt x="1324" y="13534"/>
                  </a:lnTo>
                  <a:lnTo>
                    <a:pt x="6133" y="13534"/>
                  </a:lnTo>
                  <a:lnTo>
                    <a:pt x="4810"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0"/>
            <p:cNvSpPr/>
            <p:nvPr/>
          </p:nvSpPr>
          <p:spPr>
            <a:xfrm>
              <a:off x="-2303450" y="-927050"/>
              <a:ext cx="157725" cy="373350"/>
            </a:xfrm>
            <a:custGeom>
              <a:avLst/>
              <a:gdLst/>
              <a:ahLst/>
              <a:cxnLst/>
              <a:rect l="l" t="t" r="r" b="b"/>
              <a:pathLst>
                <a:path w="6309" h="14934" extrusionOk="0">
                  <a:moveTo>
                    <a:pt x="1" y="0"/>
                  </a:moveTo>
                  <a:lnTo>
                    <a:pt x="1499" y="14933"/>
                  </a:lnTo>
                  <a:lnTo>
                    <a:pt x="6308" y="14933"/>
                  </a:lnTo>
                  <a:lnTo>
                    <a:pt x="4812"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0"/>
            <p:cNvSpPr/>
            <p:nvPr/>
          </p:nvSpPr>
          <p:spPr>
            <a:xfrm>
              <a:off x="-2089750" y="-799675"/>
              <a:ext cx="140925" cy="245975"/>
            </a:xfrm>
            <a:custGeom>
              <a:avLst/>
              <a:gdLst/>
              <a:ahLst/>
              <a:cxnLst/>
              <a:rect l="l" t="t" r="r" b="b"/>
              <a:pathLst>
                <a:path w="5637" h="9839" extrusionOk="0">
                  <a:moveTo>
                    <a:pt x="0" y="1"/>
                  </a:moveTo>
                  <a:lnTo>
                    <a:pt x="826" y="9838"/>
                  </a:lnTo>
                  <a:lnTo>
                    <a:pt x="5636" y="9838"/>
                  </a:lnTo>
                  <a:lnTo>
                    <a:pt x="4810"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0"/>
            <p:cNvSpPr/>
            <p:nvPr/>
          </p:nvSpPr>
          <p:spPr>
            <a:xfrm>
              <a:off x="-2816150" y="-1150400"/>
              <a:ext cx="928400" cy="603775"/>
            </a:xfrm>
            <a:custGeom>
              <a:avLst/>
              <a:gdLst/>
              <a:ahLst/>
              <a:cxnLst/>
              <a:rect l="l" t="t" r="r" b="b"/>
              <a:pathLst>
                <a:path w="37136" h="24151" extrusionOk="0">
                  <a:moveTo>
                    <a:pt x="465" y="0"/>
                  </a:moveTo>
                  <a:lnTo>
                    <a:pt x="1" y="51"/>
                  </a:lnTo>
                  <a:lnTo>
                    <a:pt x="2590" y="24150"/>
                  </a:lnTo>
                  <a:lnTo>
                    <a:pt x="37136" y="24150"/>
                  </a:lnTo>
                  <a:lnTo>
                    <a:pt x="37136" y="23683"/>
                  </a:lnTo>
                  <a:lnTo>
                    <a:pt x="3010" y="23683"/>
                  </a:lnTo>
                  <a:lnTo>
                    <a:pt x="465" y="0"/>
                  </a:lnTo>
                  <a:close/>
                </a:path>
              </a:pathLst>
            </a:custGeom>
            <a:solidFill>
              <a:srgbClr val="F8C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0"/>
            <p:cNvSpPr/>
            <p:nvPr/>
          </p:nvSpPr>
          <p:spPr>
            <a:xfrm>
              <a:off x="-2645125" y="-486650"/>
              <a:ext cx="411800" cy="11700"/>
            </a:xfrm>
            <a:custGeom>
              <a:avLst/>
              <a:gdLst/>
              <a:ahLst/>
              <a:cxnLst/>
              <a:rect l="l" t="t" r="r" b="b"/>
              <a:pathLst>
                <a:path w="16472" h="468" extrusionOk="0">
                  <a:moveTo>
                    <a:pt x="0" y="1"/>
                  </a:moveTo>
                  <a:lnTo>
                    <a:pt x="0" y="467"/>
                  </a:lnTo>
                  <a:lnTo>
                    <a:pt x="16472" y="467"/>
                  </a:lnTo>
                  <a:lnTo>
                    <a:pt x="16472"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0"/>
            <p:cNvSpPr/>
            <p:nvPr/>
          </p:nvSpPr>
          <p:spPr>
            <a:xfrm>
              <a:off x="-2636275" y="-451975"/>
              <a:ext cx="176625" cy="11700"/>
            </a:xfrm>
            <a:custGeom>
              <a:avLst/>
              <a:gdLst/>
              <a:ahLst/>
              <a:cxnLst/>
              <a:rect l="l" t="t" r="r" b="b"/>
              <a:pathLst>
                <a:path w="7065" h="468" extrusionOk="0">
                  <a:moveTo>
                    <a:pt x="1" y="1"/>
                  </a:moveTo>
                  <a:lnTo>
                    <a:pt x="1" y="468"/>
                  </a:lnTo>
                  <a:lnTo>
                    <a:pt x="7064" y="468"/>
                  </a:lnTo>
                  <a:lnTo>
                    <a:pt x="7064"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0"/>
            <p:cNvSpPr/>
            <p:nvPr/>
          </p:nvSpPr>
          <p:spPr>
            <a:xfrm>
              <a:off x="-2420725" y="-451975"/>
              <a:ext cx="196275" cy="11700"/>
            </a:xfrm>
            <a:custGeom>
              <a:avLst/>
              <a:gdLst/>
              <a:ahLst/>
              <a:cxnLst/>
              <a:rect l="l" t="t" r="r" b="b"/>
              <a:pathLst>
                <a:path w="7851" h="468" extrusionOk="0">
                  <a:moveTo>
                    <a:pt x="0" y="1"/>
                  </a:moveTo>
                  <a:lnTo>
                    <a:pt x="0" y="468"/>
                  </a:lnTo>
                  <a:lnTo>
                    <a:pt x="7851" y="468"/>
                  </a:lnTo>
                  <a:lnTo>
                    <a:pt x="7851"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0"/>
            <p:cNvSpPr/>
            <p:nvPr/>
          </p:nvSpPr>
          <p:spPr>
            <a:xfrm>
              <a:off x="-2620475" y="-343575"/>
              <a:ext cx="321650" cy="11675"/>
            </a:xfrm>
            <a:custGeom>
              <a:avLst/>
              <a:gdLst/>
              <a:ahLst/>
              <a:cxnLst/>
              <a:rect l="l" t="t" r="r" b="b"/>
              <a:pathLst>
                <a:path w="12866" h="467" extrusionOk="0">
                  <a:moveTo>
                    <a:pt x="0" y="0"/>
                  </a:moveTo>
                  <a:lnTo>
                    <a:pt x="0" y="467"/>
                  </a:lnTo>
                  <a:lnTo>
                    <a:pt x="12866" y="467"/>
                  </a:lnTo>
                  <a:lnTo>
                    <a:pt x="12866"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0"/>
            <p:cNvSpPr/>
            <p:nvPr/>
          </p:nvSpPr>
          <p:spPr>
            <a:xfrm>
              <a:off x="-2632225" y="-377600"/>
              <a:ext cx="360450" cy="11675"/>
            </a:xfrm>
            <a:custGeom>
              <a:avLst/>
              <a:gdLst/>
              <a:ahLst/>
              <a:cxnLst/>
              <a:rect l="l" t="t" r="r" b="b"/>
              <a:pathLst>
                <a:path w="14418" h="467" extrusionOk="0">
                  <a:moveTo>
                    <a:pt x="1" y="1"/>
                  </a:moveTo>
                  <a:lnTo>
                    <a:pt x="1" y="466"/>
                  </a:lnTo>
                  <a:lnTo>
                    <a:pt x="14418" y="466"/>
                  </a:lnTo>
                  <a:lnTo>
                    <a:pt x="14418"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0"/>
            <p:cNvSpPr/>
            <p:nvPr/>
          </p:nvSpPr>
          <p:spPr>
            <a:xfrm>
              <a:off x="-2610050" y="-279825"/>
              <a:ext cx="205175" cy="11675"/>
            </a:xfrm>
            <a:custGeom>
              <a:avLst/>
              <a:gdLst/>
              <a:ahLst/>
              <a:cxnLst/>
              <a:rect l="l" t="t" r="r" b="b"/>
              <a:pathLst>
                <a:path w="8207" h="467" extrusionOk="0">
                  <a:moveTo>
                    <a:pt x="1" y="0"/>
                  </a:moveTo>
                  <a:lnTo>
                    <a:pt x="1" y="467"/>
                  </a:lnTo>
                  <a:lnTo>
                    <a:pt x="8206" y="467"/>
                  </a:lnTo>
                  <a:lnTo>
                    <a:pt x="8206"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0"/>
            <p:cNvSpPr/>
            <p:nvPr/>
          </p:nvSpPr>
          <p:spPr>
            <a:xfrm>
              <a:off x="-2368775" y="-279825"/>
              <a:ext cx="119175" cy="11675"/>
            </a:xfrm>
            <a:custGeom>
              <a:avLst/>
              <a:gdLst/>
              <a:ahLst/>
              <a:cxnLst/>
              <a:rect l="l" t="t" r="r" b="b"/>
              <a:pathLst>
                <a:path w="4767" h="467" extrusionOk="0">
                  <a:moveTo>
                    <a:pt x="1" y="0"/>
                  </a:moveTo>
                  <a:lnTo>
                    <a:pt x="1" y="467"/>
                  </a:lnTo>
                  <a:lnTo>
                    <a:pt x="4767" y="467"/>
                  </a:lnTo>
                  <a:lnTo>
                    <a:pt x="4767"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0"/>
            <p:cNvSpPr/>
            <p:nvPr/>
          </p:nvSpPr>
          <p:spPr>
            <a:xfrm>
              <a:off x="-2610050" y="-245125"/>
              <a:ext cx="268175" cy="11675"/>
            </a:xfrm>
            <a:custGeom>
              <a:avLst/>
              <a:gdLst/>
              <a:ahLst/>
              <a:cxnLst/>
              <a:rect l="l" t="t" r="r" b="b"/>
              <a:pathLst>
                <a:path w="10727" h="467" extrusionOk="0">
                  <a:moveTo>
                    <a:pt x="1" y="1"/>
                  </a:moveTo>
                  <a:lnTo>
                    <a:pt x="1" y="466"/>
                  </a:lnTo>
                  <a:lnTo>
                    <a:pt x="10726" y="466"/>
                  </a:lnTo>
                  <a:lnTo>
                    <a:pt x="10726"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0"/>
            <p:cNvSpPr/>
            <p:nvPr/>
          </p:nvSpPr>
          <p:spPr>
            <a:xfrm>
              <a:off x="-2602550" y="-175875"/>
              <a:ext cx="411850" cy="11700"/>
            </a:xfrm>
            <a:custGeom>
              <a:avLst/>
              <a:gdLst/>
              <a:ahLst/>
              <a:cxnLst/>
              <a:rect l="l" t="t" r="r" b="b"/>
              <a:pathLst>
                <a:path w="16474" h="468" extrusionOk="0">
                  <a:moveTo>
                    <a:pt x="0" y="1"/>
                  </a:moveTo>
                  <a:lnTo>
                    <a:pt x="0" y="468"/>
                  </a:lnTo>
                  <a:lnTo>
                    <a:pt x="16473" y="468"/>
                  </a:lnTo>
                  <a:lnTo>
                    <a:pt x="16473"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0"/>
            <p:cNvSpPr/>
            <p:nvPr/>
          </p:nvSpPr>
          <p:spPr>
            <a:xfrm>
              <a:off x="-2594500" y="-141150"/>
              <a:ext cx="241425" cy="11700"/>
            </a:xfrm>
            <a:custGeom>
              <a:avLst/>
              <a:gdLst/>
              <a:ahLst/>
              <a:cxnLst/>
              <a:rect l="l" t="t" r="r" b="b"/>
              <a:pathLst>
                <a:path w="9657" h="468" extrusionOk="0">
                  <a:moveTo>
                    <a:pt x="0" y="0"/>
                  </a:moveTo>
                  <a:lnTo>
                    <a:pt x="0" y="467"/>
                  </a:lnTo>
                  <a:lnTo>
                    <a:pt x="9657" y="467"/>
                  </a:lnTo>
                  <a:lnTo>
                    <a:pt x="9657"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0"/>
            <p:cNvSpPr/>
            <p:nvPr/>
          </p:nvSpPr>
          <p:spPr>
            <a:xfrm>
              <a:off x="-2318850" y="-141150"/>
              <a:ext cx="136150" cy="11700"/>
            </a:xfrm>
            <a:custGeom>
              <a:avLst/>
              <a:gdLst/>
              <a:ahLst/>
              <a:cxnLst/>
              <a:rect l="l" t="t" r="r" b="b"/>
              <a:pathLst>
                <a:path w="5446" h="468" extrusionOk="0">
                  <a:moveTo>
                    <a:pt x="0" y="0"/>
                  </a:moveTo>
                  <a:lnTo>
                    <a:pt x="0" y="467"/>
                  </a:lnTo>
                  <a:lnTo>
                    <a:pt x="5446" y="467"/>
                  </a:lnTo>
                  <a:lnTo>
                    <a:pt x="5446"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0"/>
            <p:cNvSpPr/>
            <p:nvPr/>
          </p:nvSpPr>
          <p:spPr>
            <a:xfrm>
              <a:off x="-2389075" y="-1151350"/>
              <a:ext cx="411800" cy="11700"/>
            </a:xfrm>
            <a:custGeom>
              <a:avLst/>
              <a:gdLst/>
              <a:ahLst/>
              <a:cxnLst/>
              <a:rect l="l" t="t" r="r" b="b"/>
              <a:pathLst>
                <a:path w="16472" h="468" extrusionOk="0">
                  <a:moveTo>
                    <a:pt x="0" y="1"/>
                  </a:moveTo>
                  <a:lnTo>
                    <a:pt x="0" y="468"/>
                  </a:lnTo>
                  <a:lnTo>
                    <a:pt x="16472" y="468"/>
                  </a:lnTo>
                  <a:lnTo>
                    <a:pt x="16472"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0"/>
            <p:cNvSpPr/>
            <p:nvPr/>
          </p:nvSpPr>
          <p:spPr>
            <a:xfrm>
              <a:off x="-2368425" y="-1083525"/>
              <a:ext cx="188750" cy="11700"/>
            </a:xfrm>
            <a:custGeom>
              <a:avLst/>
              <a:gdLst/>
              <a:ahLst/>
              <a:cxnLst/>
              <a:rect l="l" t="t" r="r" b="b"/>
              <a:pathLst>
                <a:path w="7550" h="468" extrusionOk="0">
                  <a:moveTo>
                    <a:pt x="0" y="1"/>
                  </a:moveTo>
                  <a:lnTo>
                    <a:pt x="0" y="468"/>
                  </a:lnTo>
                  <a:lnTo>
                    <a:pt x="7550" y="468"/>
                  </a:lnTo>
                  <a:lnTo>
                    <a:pt x="7550"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0"/>
            <p:cNvSpPr/>
            <p:nvPr/>
          </p:nvSpPr>
          <p:spPr>
            <a:xfrm>
              <a:off x="-2381075" y="-1116625"/>
              <a:ext cx="241450" cy="11700"/>
            </a:xfrm>
            <a:custGeom>
              <a:avLst/>
              <a:gdLst/>
              <a:ahLst/>
              <a:cxnLst/>
              <a:rect l="l" t="t" r="r" b="b"/>
              <a:pathLst>
                <a:path w="9658" h="468" extrusionOk="0">
                  <a:moveTo>
                    <a:pt x="0" y="0"/>
                  </a:moveTo>
                  <a:lnTo>
                    <a:pt x="0" y="467"/>
                  </a:lnTo>
                  <a:lnTo>
                    <a:pt x="9657" y="467"/>
                  </a:lnTo>
                  <a:lnTo>
                    <a:pt x="9657"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0"/>
            <p:cNvSpPr/>
            <p:nvPr/>
          </p:nvSpPr>
          <p:spPr>
            <a:xfrm>
              <a:off x="-2105425" y="-1116625"/>
              <a:ext cx="136175" cy="11700"/>
            </a:xfrm>
            <a:custGeom>
              <a:avLst/>
              <a:gdLst/>
              <a:ahLst/>
              <a:cxnLst/>
              <a:rect l="l" t="t" r="r" b="b"/>
              <a:pathLst>
                <a:path w="5447" h="468" extrusionOk="0">
                  <a:moveTo>
                    <a:pt x="0" y="0"/>
                  </a:moveTo>
                  <a:lnTo>
                    <a:pt x="0" y="467"/>
                  </a:lnTo>
                  <a:lnTo>
                    <a:pt x="5446" y="467"/>
                  </a:lnTo>
                  <a:lnTo>
                    <a:pt x="5446"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0"/>
            <p:cNvSpPr/>
            <p:nvPr/>
          </p:nvSpPr>
          <p:spPr>
            <a:xfrm>
              <a:off x="-2745125" y="-483050"/>
              <a:ext cx="62800" cy="55575"/>
            </a:xfrm>
            <a:custGeom>
              <a:avLst/>
              <a:gdLst/>
              <a:ahLst/>
              <a:cxnLst/>
              <a:rect l="l" t="t" r="r" b="b"/>
              <a:pathLst>
                <a:path w="2512" h="2223" extrusionOk="0">
                  <a:moveTo>
                    <a:pt x="0" y="0"/>
                  </a:moveTo>
                  <a:lnTo>
                    <a:pt x="288" y="2222"/>
                  </a:lnTo>
                  <a:lnTo>
                    <a:pt x="2511" y="2222"/>
                  </a:lnTo>
                  <a:lnTo>
                    <a:pt x="2222"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0"/>
            <p:cNvSpPr/>
            <p:nvPr/>
          </p:nvSpPr>
          <p:spPr>
            <a:xfrm>
              <a:off x="-2734700" y="-380250"/>
              <a:ext cx="62800" cy="55625"/>
            </a:xfrm>
            <a:custGeom>
              <a:avLst/>
              <a:gdLst/>
              <a:ahLst/>
              <a:cxnLst/>
              <a:rect l="l" t="t" r="r" b="b"/>
              <a:pathLst>
                <a:path w="2512" h="2225" extrusionOk="0">
                  <a:moveTo>
                    <a:pt x="1" y="0"/>
                  </a:moveTo>
                  <a:lnTo>
                    <a:pt x="288" y="2224"/>
                  </a:lnTo>
                  <a:lnTo>
                    <a:pt x="2512" y="2224"/>
                  </a:lnTo>
                  <a:lnTo>
                    <a:pt x="2223"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0"/>
            <p:cNvSpPr/>
            <p:nvPr/>
          </p:nvSpPr>
          <p:spPr>
            <a:xfrm>
              <a:off x="-2724250" y="-277400"/>
              <a:ext cx="62800" cy="55575"/>
            </a:xfrm>
            <a:custGeom>
              <a:avLst/>
              <a:gdLst/>
              <a:ahLst/>
              <a:cxnLst/>
              <a:rect l="l" t="t" r="r" b="b"/>
              <a:pathLst>
                <a:path w="2512" h="2223" extrusionOk="0">
                  <a:moveTo>
                    <a:pt x="0" y="0"/>
                  </a:moveTo>
                  <a:lnTo>
                    <a:pt x="289" y="2223"/>
                  </a:lnTo>
                  <a:lnTo>
                    <a:pt x="2511" y="2223"/>
                  </a:lnTo>
                  <a:lnTo>
                    <a:pt x="2224" y="0"/>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0"/>
            <p:cNvSpPr/>
            <p:nvPr/>
          </p:nvSpPr>
          <p:spPr>
            <a:xfrm>
              <a:off x="-2713825" y="-174600"/>
              <a:ext cx="62800" cy="55575"/>
            </a:xfrm>
            <a:custGeom>
              <a:avLst/>
              <a:gdLst/>
              <a:ahLst/>
              <a:cxnLst/>
              <a:rect l="l" t="t" r="r" b="b"/>
              <a:pathLst>
                <a:path w="2512" h="2223" extrusionOk="0">
                  <a:moveTo>
                    <a:pt x="1" y="1"/>
                  </a:moveTo>
                  <a:lnTo>
                    <a:pt x="290" y="2223"/>
                  </a:lnTo>
                  <a:lnTo>
                    <a:pt x="2512" y="2223"/>
                  </a:lnTo>
                  <a:lnTo>
                    <a:pt x="2225" y="1"/>
                  </a:ln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0"/>
            <p:cNvSpPr/>
            <p:nvPr/>
          </p:nvSpPr>
          <p:spPr>
            <a:xfrm>
              <a:off x="-2195375" y="-850500"/>
              <a:ext cx="337000" cy="335550"/>
            </a:xfrm>
            <a:custGeom>
              <a:avLst/>
              <a:gdLst/>
              <a:ahLst/>
              <a:cxnLst/>
              <a:rect l="l" t="t" r="r" b="b"/>
              <a:pathLst>
                <a:path w="13480" h="13422" extrusionOk="0">
                  <a:moveTo>
                    <a:pt x="5523" y="0"/>
                  </a:moveTo>
                  <a:cubicBezTo>
                    <a:pt x="5511" y="0"/>
                    <a:pt x="5498" y="4"/>
                    <a:pt x="5485" y="12"/>
                  </a:cubicBezTo>
                  <a:cubicBezTo>
                    <a:pt x="3079" y="1486"/>
                    <a:pt x="544" y="3998"/>
                    <a:pt x="321" y="6972"/>
                  </a:cubicBezTo>
                  <a:cubicBezTo>
                    <a:pt x="128" y="9525"/>
                    <a:pt x="1728" y="12070"/>
                    <a:pt x="4110" y="13001"/>
                  </a:cubicBezTo>
                  <a:cubicBezTo>
                    <a:pt x="4839" y="13286"/>
                    <a:pt x="5612" y="13422"/>
                    <a:pt x="6384" y="13422"/>
                  </a:cubicBezTo>
                  <a:cubicBezTo>
                    <a:pt x="8313" y="13422"/>
                    <a:pt x="10238" y="12570"/>
                    <a:pt x="11459" y="11045"/>
                  </a:cubicBezTo>
                  <a:cubicBezTo>
                    <a:pt x="13074" y="9031"/>
                    <a:pt x="13480" y="5969"/>
                    <a:pt x="12229" y="3669"/>
                  </a:cubicBezTo>
                  <a:cubicBezTo>
                    <a:pt x="11409" y="2162"/>
                    <a:pt x="10004" y="1492"/>
                    <a:pt x="8541" y="1492"/>
                  </a:cubicBezTo>
                  <a:cubicBezTo>
                    <a:pt x="7157" y="1492"/>
                    <a:pt x="5721" y="2092"/>
                    <a:pt x="4682" y="3147"/>
                  </a:cubicBezTo>
                  <a:cubicBezTo>
                    <a:pt x="4609" y="3220"/>
                    <a:pt x="4676" y="3318"/>
                    <a:pt x="4756" y="3318"/>
                  </a:cubicBezTo>
                  <a:cubicBezTo>
                    <a:pt x="4779" y="3318"/>
                    <a:pt x="4803" y="3310"/>
                    <a:pt x="4825" y="3291"/>
                  </a:cubicBezTo>
                  <a:cubicBezTo>
                    <a:pt x="5890" y="2374"/>
                    <a:pt x="7145" y="1695"/>
                    <a:pt x="8489" y="1695"/>
                  </a:cubicBezTo>
                  <a:cubicBezTo>
                    <a:pt x="8977" y="1695"/>
                    <a:pt x="9476" y="1785"/>
                    <a:pt x="9982" y="1984"/>
                  </a:cubicBezTo>
                  <a:cubicBezTo>
                    <a:pt x="11711" y="2667"/>
                    <a:pt x="12499" y="4494"/>
                    <a:pt x="12588" y="6257"/>
                  </a:cubicBezTo>
                  <a:cubicBezTo>
                    <a:pt x="12748" y="9413"/>
                    <a:pt x="10650" y="12334"/>
                    <a:pt x="7498" y="12917"/>
                  </a:cubicBezTo>
                  <a:cubicBezTo>
                    <a:pt x="7134" y="12985"/>
                    <a:pt x="6771" y="13018"/>
                    <a:pt x="6413" y="13018"/>
                  </a:cubicBezTo>
                  <a:cubicBezTo>
                    <a:pt x="3706" y="13018"/>
                    <a:pt x="1301" y="11146"/>
                    <a:pt x="724" y="8389"/>
                  </a:cubicBezTo>
                  <a:cubicBezTo>
                    <a:pt x="1" y="4932"/>
                    <a:pt x="2838" y="1824"/>
                    <a:pt x="5560" y="140"/>
                  </a:cubicBezTo>
                  <a:cubicBezTo>
                    <a:pt x="5630" y="99"/>
                    <a:pt x="5588" y="0"/>
                    <a:pt x="5523"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0"/>
            <p:cNvSpPr/>
            <p:nvPr/>
          </p:nvSpPr>
          <p:spPr>
            <a:xfrm>
              <a:off x="-1482325" y="-396575"/>
              <a:ext cx="432875" cy="1472500"/>
            </a:xfrm>
            <a:custGeom>
              <a:avLst/>
              <a:gdLst/>
              <a:ahLst/>
              <a:cxnLst/>
              <a:rect l="l" t="t" r="r" b="b"/>
              <a:pathLst>
                <a:path w="17315" h="58900" extrusionOk="0">
                  <a:moveTo>
                    <a:pt x="6927" y="1"/>
                  </a:moveTo>
                  <a:cubicBezTo>
                    <a:pt x="4931" y="1"/>
                    <a:pt x="2810" y="1230"/>
                    <a:pt x="2022" y="4235"/>
                  </a:cubicBezTo>
                  <a:cubicBezTo>
                    <a:pt x="0" y="11932"/>
                    <a:pt x="3382" y="26739"/>
                    <a:pt x="3182" y="28590"/>
                  </a:cubicBezTo>
                  <a:cubicBezTo>
                    <a:pt x="2977" y="30439"/>
                    <a:pt x="7900" y="55296"/>
                    <a:pt x="7812" y="55742"/>
                  </a:cubicBezTo>
                  <a:cubicBezTo>
                    <a:pt x="7812" y="55742"/>
                    <a:pt x="6540" y="56402"/>
                    <a:pt x="5392" y="57107"/>
                  </a:cubicBezTo>
                  <a:cubicBezTo>
                    <a:pt x="4352" y="57747"/>
                    <a:pt x="3421" y="58432"/>
                    <a:pt x="3623" y="58700"/>
                  </a:cubicBezTo>
                  <a:cubicBezTo>
                    <a:pt x="3731" y="58841"/>
                    <a:pt x="4362" y="58899"/>
                    <a:pt x="5252" y="58899"/>
                  </a:cubicBezTo>
                  <a:cubicBezTo>
                    <a:pt x="7943" y="58899"/>
                    <a:pt x="13006" y="58365"/>
                    <a:pt x="13220" y="57936"/>
                  </a:cubicBezTo>
                  <a:cubicBezTo>
                    <a:pt x="13403" y="57563"/>
                    <a:pt x="13177" y="56821"/>
                    <a:pt x="13085" y="56035"/>
                  </a:cubicBezTo>
                  <a:cubicBezTo>
                    <a:pt x="13040" y="55622"/>
                    <a:pt x="13027" y="55197"/>
                    <a:pt x="13129" y="54811"/>
                  </a:cubicBezTo>
                  <a:cubicBezTo>
                    <a:pt x="17314" y="39246"/>
                    <a:pt x="11472" y="28537"/>
                    <a:pt x="11608" y="26945"/>
                  </a:cubicBezTo>
                  <a:cubicBezTo>
                    <a:pt x="11750" y="25351"/>
                    <a:pt x="15433" y="11868"/>
                    <a:pt x="10782" y="2196"/>
                  </a:cubicBezTo>
                  <a:cubicBezTo>
                    <a:pt x="10127" y="834"/>
                    <a:pt x="8570" y="1"/>
                    <a:pt x="6927"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0"/>
            <p:cNvSpPr/>
            <p:nvPr/>
          </p:nvSpPr>
          <p:spPr>
            <a:xfrm>
              <a:off x="-1396800" y="1004300"/>
              <a:ext cx="249550" cy="71625"/>
            </a:xfrm>
            <a:custGeom>
              <a:avLst/>
              <a:gdLst/>
              <a:ahLst/>
              <a:cxnLst/>
              <a:rect l="l" t="t" r="r" b="b"/>
              <a:pathLst>
                <a:path w="9982" h="2865" extrusionOk="0">
                  <a:moveTo>
                    <a:pt x="9664" y="0"/>
                  </a:moveTo>
                  <a:cubicBezTo>
                    <a:pt x="8639" y="514"/>
                    <a:pt x="4446" y="1773"/>
                    <a:pt x="2687" y="1773"/>
                  </a:cubicBezTo>
                  <a:cubicBezTo>
                    <a:pt x="2233" y="1773"/>
                    <a:pt x="1941" y="1689"/>
                    <a:pt x="1908" y="1486"/>
                  </a:cubicBezTo>
                  <a:cubicBezTo>
                    <a:pt x="1889" y="1354"/>
                    <a:pt x="1914" y="1212"/>
                    <a:pt x="1972" y="1072"/>
                  </a:cubicBezTo>
                  <a:lnTo>
                    <a:pt x="1972" y="1072"/>
                  </a:lnTo>
                  <a:cubicBezTo>
                    <a:pt x="931" y="1712"/>
                    <a:pt x="0" y="2397"/>
                    <a:pt x="202" y="2665"/>
                  </a:cubicBezTo>
                  <a:cubicBezTo>
                    <a:pt x="310" y="2806"/>
                    <a:pt x="941" y="2864"/>
                    <a:pt x="1831" y="2864"/>
                  </a:cubicBezTo>
                  <a:cubicBezTo>
                    <a:pt x="4522" y="2864"/>
                    <a:pt x="9585" y="2330"/>
                    <a:pt x="9799" y="1901"/>
                  </a:cubicBezTo>
                  <a:cubicBezTo>
                    <a:pt x="9982" y="1528"/>
                    <a:pt x="9756" y="786"/>
                    <a:pt x="9664"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0"/>
            <p:cNvSpPr/>
            <p:nvPr/>
          </p:nvSpPr>
          <p:spPr>
            <a:xfrm>
              <a:off x="-1493375" y="-417650"/>
              <a:ext cx="437450" cy="1325325"/>
            </a:xfrm>
            <a:custGeom>
              <a:avLst/>
              <a:gdLst/>
              <a:ahLst/>
              <a:cxnLst/>
              <a:rect l="l" t="t" r="r" b="b"/>
              <a:pathLst>
                <a:path w="17498" h="53013" extrusionOk="0">
                  <a:moveTo>
                    <a:pt x="6961" y="0"/>
                  </a:moveTo>
                  <a:cubicBezTo>
                    <a:pt x="4661" y="0"/>
                    <a:pt x="2428" y="1591"/>
                    <a:pt x="1538" y="4949"/>
                  </a:cubicBezTo>
                  <a:cubicBezTo>
                    <a:pt x="1" y="10752"/>
                    <a:pt x="1867" y="23522"/>
                    <a:pt x="2401" y="27544"/>
                  </a:cubicBezTo>
                  <a:cubicBezTo>
                    <a:pt x="2935" y="31568"/>
                    <a:pt x="3357" y="52597"/>
                    <a:pt x="3357" y="52597"/>
                  </a:cubicBezTo>
                  <a:cubicBezTo>
                    <a:pt x="5000" y="52900"/>
                    <a:pt x="6710" y="53013"/>
                    <a:pt x="8343" y="53013"/>
                  </a:cubicBezTo>
                  <a:cubicBezTo>
                    <a:pt x="13065" y="53013"/>
                    <a:pt x="17149" y="52070"/>
                    <a:pt x="17149" y="52070"/>
                  </a:cubicBezTo>
                  <a:cubicBezTo>
                    <a:pt x="17497" y="46627"/>
                    <a:pt x="13081" y="28161"/>
                    <a:pt x="13273" y="27252"/>
                  </a:cubicBezTo>
                  <a:cubicBezTo>
                    <a:pt x="15402" y="17099"/>
                    <a:pt x="14537" y="6257"/>
                    <a:pt x="11595" y="2459"/>
                  </a:cubicBezTo>
                  <a:cubicBezTo>
                    <a:pt x="10344" y="843"/>
                    <a:pt x="8635" y="0"/>
                    <a:pt x="6961"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0"/>
            <p:cNvSpPr/>
            <p:nvPr/>
          </p:nvSpPr>
          <p:spPr>
            <a:xfrm>
              <a:off x="-1919275" y="-435875"/>
              <a:ext cx="682450" cy="1543250"/>
            </a:xfrm>
            <a:custGeom>
              <a:avLst/>
              <a:gdLst/>
              <a:ahLst/>
              <a:cxnLst/>
              <a:rect l="l" t="t" r="r" b="b"/>
              <a:pathLst>
                <a:path w="27298" h="61730" extrusionOk="0">
                  <a:moveTo>
                    <a:pt x="18304" y="0"/>
                  </a:moveTo>
                  <a:cubicBezTo>
                    <a:pt x="16207" y="0"/>
                    <a:pt x="13968" y="1356"/>
                    <a:pt x="13367" y="4591"/>
                  </a:cubicBezTo>
                  <a:cubicBezTo>
                    <a:pt x="11908" y="12416"/>
                    <a:pt x="8160" y="27989"/>
                    <a:pt x="7889" y="29831"/>
                  </a:cubicBezTo>
                  <a:cubicBezTo>
                    <a:pt x="7458" y="32752"/>
                    <a:pt x="5068" y="57577"/>
                    <a:pt x="5013" y="58029"/>
                  </a:cubicBezTo>
                  <a:cubicBezTo>
                    <a:pt x="5013" y="58029"/>
                    <a:pt x="2964" y="59117"/>
                    <a:pt x="1870" y="59901"/>
                  </a:cubicBezTo>
                  <a:cubicBezTo>
                    <a:pt x="879" y="60618"/>
                    <a:pt x="1" y="61368"/>
                    <a:pt x="221" y="61619"/>
                  </a:cubicBezTo>
                  <a:cubicBezTo>
                    <a:pt x="289" y="61696"/>
                    <a:pt x="548" y="61730"/>
                    <a:pt x="942" y="61730"/>
                  </a:cubicBezTo>
                  <a:cubicBezTo>
                    <a:pt x="3288" y="61730"/>
                    <a:pt x="10420" y="60532"/>
                    <a:pt x="10627" y="60027"/>
                  </a:cubicBezTo>
                  <a:cubicBezTo>
                    <a:pt x="10781" y="59641"/>
                    <a:pt x="10503" y="58916"/>
                    <a:pt x="10355" y="58141"/>
                  </a:cubicBezTo>
                  <a:cubicBezTo>
                    <a:pt x="10280" y="57733"/>
                    <a:pt x="10086" y="57248"/>
                    <a:pt x="10310" y="56917"/>
                  </a:cubicBezTo>
                  <a:cubicBezTo>
                    <a:pt x="19373" y="43578"/>
                    <a:pt x="16839" y="30841"/>
                    <a:pt x="16860" y="29241"/>
                  </a:cubicBezTo>
                  <a:cubicBezTo>
                    <a:pt x="16886" y="27643"/>
                    <a:pt x="27298" y="11231"/>
                    <a:pt x="21956" y="1923"/>
                  </a:cubicBezTo>
                  <a:cubicBezTo>
                    <a:pt x="21258" y="707"/>
                    <a:pt x="19818" y="0"/>
                    <a:pt x="18304"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0"/>
            <p:cNvSpPr/>
            <p:nvPr/>
          </p:nvSpPr>
          <p:spPr>
            <a:xfrm>
              <a:off x="-1919275" y="1017650"/>
              <a:ext cx="269575" cy="89725"/>
            </a:xfrm>
            <a:custGeom>
              <a:avLst/>
              <a:gdLst/>
              <a:ahLst/>
              <a:cxnLst/>
              <a:rect l="l" t="t" r="r" b="b"/>
              <a:pathLst>
                <a:path w="10783" h="3589" extrusionOk="0">
                  <a:moveTo>
                    <a:pt x="10355" y="0"/>
                  </a:moveTo>
                  <a:cubicBezTo>
                    <a:pt x="9318" y="617"/>
                    <a:pt x="4217" y="2408"/>
                    <a:pt x="2441" y="2408"/>
                  </a:cubicBezTo>
                  <a:cubicBezTo>
                    <a:pt x="2094" y="2408"/>
                    <a:pt x="1874" y="2340"/>
                    <a:pt x="1837" y="2181"/>
                  </a:cubicBezTo>
                  <a:cubicBezTo>
                    <a:pt x="1809" y="2049"/>
                    <a:pt x="1824" y="1905"/>
                    <a:pt x="1870" y="1760"/>
                  </a:cubicBezTo>
                  <a:lnTo>
                    <a:pt x="1870" y="1760"/>
                  </a:lnTo>
                  <a:cubicBezTo>
                    <a:pt x="879" y="2477"/>
                    <a:pt x="1" y="3227"/>
                    <a:pt x="222" y="3478"/>
                  </a:cubicBezTo>
                  <a:cubicBezTo>
                    <a:pt x="290" y="3555"/>
                    <a:pt x="549" y="3589"/>
                    <a:pt x="943" y="3589"/>
                  </a:cubicBezTo>
                  <a:cubicBezTo>
                    <a:pt x="3288" y="3589"/>
                    <a:pt x="10421" y="2391"/>
                    <a:pt x="10627" y="1886"/>
                  </a:cubicBezTo>
                  <a:cubicBezTo>
                    <a:pt x="10783" y="1500"/>
                    <a:pt x="10503" y="775"/>
                    <a:pt x="10355"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0"/>
            <p:cNvSpPr/>
            <p:nvPr/>
          </p:nvSpPr>
          <p:spPr>
            <a:xfrm>
              <a:off x="-1802950" y="-447025"/>
              <a:ext cx="550450" cy="1371400"/>
            </a:xfrm>
            <a:custGeom>
              <a:avLst/>
              <a:gdLst/>
              <a:ahLst/>
              <a:cxnLst/>
              <a:rect l="l" t="t" r="r" b="b"/>
              <a:pathLst>
                <a:path w="22018" h="54856" extrusionOk="0">
                  <a:moveTo>
                    <a:pt x="13903" y="0"/>
                  </a:moveTo>
                  <a:cubicBezTo>
                    <a:pt x="11917" y="0"/>
                    <a:pt x="9941" y="1418"/>
                    <a:pt x="8635" y="3867"/>
                  </a:cubicBezTo>
                  <a:cubicBezTo>
                    <a:pt x="7550" y="5899"/>
                    <a:pt x="2981" y="26733"/>
                    <a:pt x="2784" y="29550"/>
                  </a:cubicBezTo>
                  <a:cubicBezTo>
                    <a:pt x="2544" y="32975"/>
                    <a:pt x="0" y="54177"/>
                    <a:pt x="0" y="54177"/>
                  </a:cubicBezTo>
                  <a:cubicBezTo>
                    <a:pt x="1833" y="54675"/>
                    <a:pt x="3569" y="54856"/>
                    <a:pt x="5122" y="54856"/>
                  </a:cubicBezTo>
                  <a:cubicBezTo>
                    <a:pt x="9200" y="54856"/>
                    <a:pt x="12017" y="53612"/>
                    <a:pt x="12017" y="53612"/>
                  </a:cubicBezTo>
                  <a:cubicBezTo>
                    <a:pt x="15547" y="40255"/>
                    <a:pt x="12643" y="30795"/>
                    <a:pt x="12824" y="29399"/>
                  </a:cubicBezTo>
                  <a:cubicBezTo>
                    <a:pt x="13005" y="28001"/>
                    <a:pt x="22018" y="16093"/>
                    <a:pt x="20210" y="7807"/>
                  </a:cubicBezTo>
                  <a:cubicBezTo>
                    <a:pt x="19016" y="2332"/>
                    <a:pt x="16451" y="0"/>
                    <a:pt x="13903"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0"/>
            <p:cNvSpPr/>
            <p:nvPr/>
          </p:nvSpPr>
          <p:spPr>
            <a:xfrm>
              <a:off x="-1442925" y="-256600"/>
              <a:ext cx="226350" cy="477450"/>
            </a:xfrm>
            <a:custGeom>
              <a:avLst/>
              <a:gdLst/>
              <a:ahLst/>
              <a:cxnLst/>
              <a:rect l="l" t="t" r="r" b="b"/>
              <a:pathLst>
                <a:path w="9054" h="19098" extrusionOk="0">
                  <a:moveTo>
                    <a:pt x="8949" y="1"/>
                  </a:moveTo>
                  <a:cubicBezTo>
                    <a:pt x="8928" y="1"/>
                    <a:pt x="8908" y="13"/>
                    <a:pt x="8904" y="39"/>
                  </a:cubicBezTo>
                  <a:cubicBezTo>
                    <a:pt x="8672" y="1697"/>
                    <a:pt x="8492" y="3381"/>
                    <a:pt x="7990" y="4987"/>
                  </a:cubicBezTo>
                  <a:cubicBezTo>
                    <a:pt x="7431" y="6773"/>
                    <a:pt x="6445" y="8078"/>
                    <a:pt x="5324" y="9540"/>
                  </a:cubicBezTo>
                  <a:cubicBezTo>
                    <a:pt x="4317" y="10854"/>
                    <a:pt x="3618" y="12361"/>
                    <a:pt x="2836" y="13813"/>
                  </a:cubicBezTo>
                  <a:cubicBezTo>
                    <a:pt x="1896" y="15561"/>
                    <a:pt x="914" y="17286"/>
                    <a:pt x="12" y="19055"/>
                  </a:cubicBezTo>
                  <a:cubicBezTo>
                    <a:pt x="0" y="19078"/>
                    <a:pt x="19" y="19098"/>
                    <a:pt x="39" y="19098"/>
                  </a:cubicBezTo>
                  <a:cubicBezTo>
                    <a:pt x="48" y="19098"/>
                    <a:pt x="56" y="19094"/>
                    <a:pt x="63" y="19085"/>
                  </a:cubicBezTo>
                  <a:cubicBezTo>
                    <a:pt x="2119" y="15655"/>
                    <a:pt x="3819" y="12008"/>
                    <a:pt x="6315" y="8870"/>
                  </a:cubicBezTo>
                  <a:cubicBezTo>
                    <a:pt x="8305" y="6368"/>
                    <a:pt x="9054" y="3209"/>
                    <a:pt x="9007" y="53"/>
                  </a:cubicBezTo>
                  <a:cubicBezTo>
                    <a:pt x="9007" y="21"/>
                    <a:pt x="8977" y="1"/>
                    <a:pt x="8949"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0"/>
            <p:cNvSpPr/>
            <p:nvPr/>
          </p:nvSpPr>
          <p:spPr>
            <a:xfrm>
              <a:off x="-1401050" y="182900"/>
              <a:ext cx="48750" cy="688175"/>
            </a:xfrm>
            <a:custGeom>
              <a:avLst/>
              <a:gdLst/>
              <a:ahLst/>
              <a:cxnLst/>
              <a:rect l="l" t="t" r="r" b="b"/>
              <a:pathLst>
                <a:path w="1950" h="27527" extrusionOk="0">
                  <a:moveTo>
                    <a:pt x="48" y="1"/>
                  </a:moveTo>
                  <a:cubicBezTo>
                    <a:pt x="25" y="1"/>
                    <a:pt x="1" y="20"/>
                    <a:pt x="5" y="49"/>
                  </a:cubicBezTo>
                  <a:cubicBezTo>
                    <a:pt x="1544" y="9100"/>
                    <a:pt x="1581" y="18304"/>
                    <a:pt x="1804" y="27458"/>
                  </a:cubicBezTo>
                  <a:cubicBezTo>
                    <a:pt x="1806" y="27504"/>
                    <a:pt x="1842" y="27527"/>
                    <a:pt x="1878" y="27527"/>
                  </a:cubicBezTo>
                  <a:cubicBezTo>
                    <a:pt x="1913" y="27527"/>
                    <a:pt x="1948" y="27504"/>
                    <a:pt x="1946" y="27458"/>
                  </a:cubicBezTo>
                  <a:cubicBezTo>
                    <a:pt x="1741" y="18325"/>
                    <a:pt x="1949" y="9016"/>
                    <a:pt x="80" y="28"/>
                  </a:cubicBezTo>
                  <a:cubicBezTo>
                    <a:pt x="76" y="9"/>
                    <a:pt x="62" y="1"/>
                    <a:pt x="48" y="1"/>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0"/>
            <p:cNvSpPr/>
            <p:nvPr/>
          </p:nvSpPr>
          <p:spPr>
            <a:xfrm>
              <a:off x="-1713175" y="-359100"/>
              <a:ext cx="227850" cy="1245375"/>
            </a:xfrm>
            <a:custGeom>
              <a:avLst/>
              <a:gdLst/>
              <a:ahLst/>
              <a:cxnLst/>
              <a:rect l="l" t="t" r="r" b="b"/>
              <a:pathLst>
                <a:path w="9114" h="49815" extrusionOk="0">
                  <a:moveTo>
                    <a:pt x="9078" y="0"/>
                  </a:moveTo>
                  <a:cubicBezTo>
                    <a:pt x="9066" y="0"/>
                    <a:pt x="9055" y="7"/>
                    <a:pt x="9052" y="22"/>
                  </a:cubicBezTo>
                  <a:cubicBezTo>
                    <a:pt x="7742" y="4126"/>
                    <a:pt x="6552" y="8268"/>
                    <a:pt x="5321" y="12395"/>
                  </a:cubicBezTo>
                  <a:cubicBezTo>
                    <a:pt x="4113" y="16443"/>
                    <a:pt x="2704" y="20505"/>
                    <a:pt x="2003" y="24680"/>
                  </a:cubicBezTo>
                  <a:cubicBezTo>
                    <a:pt x="1336" y="28665"/>
                    <a:pt x="1228" y="32770"/>
                    <a:pt x="933" y="36795"/>
                  </a:cubicBezTo>
                  <a:cubicBezTo>
                    <a:pt x="617" y="41107"/>
                    <a:pt x="282" y="45418"/>
                    <a:pt x="4" y="49731"/>
                  </a:cubicBezTo>
                  <a:cubicBezTo>
                    <a:pt x="0" y="49787"/>
                    <a:pt x="41" y="49815"/>
                    <a:pt x="85" y="49815"/>
                  </a:cubicBezTo>
                  <a:cubicBezTo>
                    <a:pt x="129" y="49815"/>
                    <a:pt x="174" y="49786"/>
                    <a:pt x="179" y="49731"/>
                  </a:cubicBezTo>
                  <a:cubicBezTo>
                    <a:pt x="534" y="45423"/>
                    <a:pt x="831" y="41107"/>
                    <a:pt x="1149" y="36795"/>
                  </a:cubicBezTo>
                  <a:cubicBezTo>
                    <a:pt x="1452" y="32652"/>
                    <a:pt x="1482" y="28373"/>
                    <a:pt x="2250" y="24283"/>
                  </a:cubicBezTo>
                  <a:cubicBezTo>
                    <a:pt x="3004" y="20268"/>
                    <a:pt x="4345" y="16358"/>
                    <a:pt x="5497" y="12443"/>
                  </a:cubicBezTo>
                  <a:cubicBezTo>
                    <a:pt x="6714" y="8313"/>
                    <a:pt x="7970" y="4192"/>
                    <a:pt x="9108" y="37"/>
                  </a:cubicBezTo>
                  <a:cubicBezTo>
                    <a:pt x="9114" y="15"/>
                    <a:pt x="9096" y="0"/>
                    <a:pt x="9078" y="0"/>
                  </a:cubicBezTo>
                  <a:close/>
                </a:path>
              </a:pathLst>
            </a:custGeom>
            <a:solidFill>
              <a:srgbClr val="A3C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0"/>
            <p:cNvSpPr/>
            <p:nvPr/>
          </p:nvSpPr>
          <p:spPr>
            <a:xfrm>
              <a:off x="-1815300" y="-929350"/>
              <a:ext cx="487550" cy="515575"/>
            </a:xfrm>
            <a:custGeom>
              <a:avLst/>
              <a:gdLst/>
              <a:ahLst/>
              <a:cxnLst/>
              <a:rect l="l" t="t" r="r" b="b"/>
              <a:pathLst>
                <a:path w="19502" h="20623" extrusionOk="0">
                  <a:moveTo>
                    <a:pt x="15348" y="0"/>
                  </a:moveTo>
                  <a:cubicBezTo>
                    <a:pt x="13781" y="0"/>
                    <a:pt x="12189" y="1255"/>
                    <a:pt x="12135" y="3143"/>
                  </a:cubicBezTo>
                  <a:cubicBezTo>
                    <a:pt x="12014" y="7513"/>
                    <a:pt x="11821" y="13599"/>
                    <a:pt x="11649" y="13936"/>
                  </a:cubicBezTo>
                  <a:cubicBezTo>
                    <a:pt x="11342" y="14530"/>
                    <a:pt x="1847" y="15431"/>
                    <a:pt x="924" y="16490"/>
                  </a:cubicBezTo>
                  <a:cubicBezTo>
                    <a:pt x="1" y="17551"/>
                    <a:pt x="382" y="19935"/>
                    <a:pt x="1994" y="20490"/>
                  </a:cubicBezTo>
                  <a:cubicBezTo>
                    <a:pt x="2253" y="20579"/>
                    <a:pt x="2834" y="20623"/>
                    <a:pt x="3630" y="20623"/>
                  </a:cubicBezTo>
                  <a:cubicBezTo>
                    <a:pt x="7788" y="20623"/>
                    <a:pt x="17807" y="19440"/>
                    <a:pt x="18406" y="17384"/>
                  </a:cubicBezTo>
                  <a:cubicBezTo>
                    <a:pt x="18928" y="15594"/>
                    <a:pt x="19501" y="9786"/>
                    <a:pt x="18304" y="2962"/>
                  </a:cubicBezTo>
                  <a:cubicBezTo>
                    <a:pt x="17937" y="868"/>
                    <a:pt x="16652" y="0"/>
                    <a:pt x="15348"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0"/>
            <p:cNvSpPr/>
            <p:nvPr/>
          </p:nvSpPr>
          <p:spPr>
            <a:xfrm>
              <a:off x="-1951225" y="-541700"/>
              <a:ext cx="219800" cy="127900"/>
            </a:xfrm>
            <a:custGeom>
              <a:avLst/>
              <a:gdLst/>
              <a:ahLst/>
              <a:cxnLst/>
              <a:rect l="l" t="t" r="r" b="b"/>
              <a:pathLst>
                <a:path w="8792" h="5116" extrusionOk="0">
                  <a:moveTo>
                    <a:pt x="3926" y="0"/>
                  </a:moveTo>
                  <a:cubicBezTo>
                    <a:pt x="2130" y="0"/>
                    <a:pt x="215" y="1860"/>
                    <a:pt x="50" y="2126"/>
                  </a:cubicBezTo>
                  <a:cubicBezTo>
                    <a:pt x="1" y="2207"/>
                    <a:pt x="35" y="2345"/>
                    <a:pt x="119" y="2503"/>
                  </a:cubicBezTo>
                  <a:cubicBezTo>
                    <a:pt x="134" y="2539"/>
                    <a:pt x="153" y="2574"/>
                    <a:pt x="177" y="2607"/>
                  </a:cubicBezTo>
                  <a:cubicBezTo>
                    <a:pt x="270" y="2759"/>
                    <a:pt x="381" y="2901"/>
                    <a:pt x="504" y="3032"/>
                  </a:cubicBezTo>
                  <a:cubicBezTo>
                    <a:pt x="529" y="3060"/>
                    <a:pt x="555" y="3087"/>
                    <a:pt x="581" y="3114"/>
                  </a:cubicBezTo>
                  <a:cubicBezTo>
                    <a:pt x="712" y="3252"/>
                    <a:pt x="854" y="3379"/>
                    <a:pt x="1006" y="3492"/>
                  </a:cubicBezTo>
                  <a:cubicBezTo>
                    <a:pt x="1044" y="3518"/>
                    <a:pt x="1078" y="3542"/>
                    <a:pt x="1111" y="3567"/>
                  </a:cubicBezTo>
                  <a:cubicBezTo>
                    <a:pt x="1274" y="3668"/>
                    <a:pt x="1421" y="3731"/>
                    <a:pt x="1537" y="3731"/>
                  </a:cubicBezTo>
                  <a:cubicBezTo>
                    <a:pt x="1563" y="3731"/>
                    <a:pt x="1587" y="3728"/>
                    <a:pt x="1610" y="3721"/>
                  </a:cubicBezTo>
                  <a:cubicBezTo>
                    <a:pt x="2060" y="3592"/>
                    <a:pt x="2995" y="3089"/>
                    <a:pt x="3572" y="3089"/>
                  </a:cubicBezTo>
                  <a:cubicBezTo>
                    <a:pt x="3660" y="3089"/>
                    <a:pt x="3741" y="3100"/>
                    <a:pt x="3809" y="3127"/>
                  </a:cubicBezTo>
                  <a:cubicBezTo>
                    <a:pt x="4778" y="3509"/>
                    <a:pt x="5056" y="4197"/>
                    <a:pt x="5879" y="4654"/>
                  </a:cubicBezTo>
                  <a:cubicBezTo>
                    <a:pt x="6537" y="5020"/>
                    <a:pt x="7166" y="5116"/>
                    <a:pt x="7678" y="5116"/>
                  </a:cubicBezTo>
                  <a:cubicBezTo>
                    <a:pt x="8210" y="5116"/>
                    <a:pt x="8615" y="5012"/>
                    <a:pt x="8791" y="5002"/>
                  </a:cubicBezTo>
                  <a:cubicBezTo>
                    <a:pt x="8791" y="5002"/>
                    <a:pt x="7982" y="476"/>
                    <a:pt x="7815" y="404"/>
                  </a:cubicBezTo>
                  <a:cubicBezTo>
                    <a:pt x="7654" y="335"/>
                    <a:pt x="5235" y="158"/>
                    <a:pt x="4255" y="22"/>
                  </a:cubicBezTo>
                  <a:cubicBezTo>
                    <a:pt x="4146" y="7"/>
                    <a:pt x="4037" y="0"/>
                    <a:pt x="3926"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0"/>
            <p:cNvSpPr/>
            <p:nvPr/>
          </p:nvSpPr>
          <p:spPr>
            <a:xfrm>
              <a:off x="-1948250" y="-515350"/>
              <a:ext cx="51975" cy="38825"/>
            </a:xfrm>
            <a:custGeom>
              <a:avLst/>
              <a:gdLst/>
              <a:ahLst/>
              <a:cxnLst/>
              <a:rect l="l" t="t" r="r" b="b"/>
              <a:pathLst>
                <a:path w="2079" h="1553" extrusionOk="0">
                  <a:moveTo>
                    <a:pt x="2013" y="1"/>
                  </a:moveTo>
                  <a:cubicBezTo>
                    <a:pt x="2008" y="1"/>
                    <a:pt x="2003" y="2"/>
                    <a:pt x="1998" y="4"/>
                  </a:cubicBezTo>
                  <a:cubicBezTo>
                    <a:pt x="1253" y="394"/>
                    <a:pt x="579" y="845"/>
                    <a:pt x="0" y="1449"/>
                  </a:cubicBezTo>
                  <a:cubicBezTo>
                    <a:pt x="17" y="1485"/>
                    <a:pt x="36" y="1520"/>
                    <a:pt x="60" y="1553"/>
                  </a:cubicBezTo>
                  <a:cubicBezTo>
                    <a:pt x="702" y="1045"/>
                    <a:pt x="1354" y="530"/>
                    <a:pt x="2043" y="82"/>
                  </a:cubicBezTo>
                  <a:cubicBezTo>
                    <a:pt x="2079" y="59"/>
                    <a:pt x="2052" y="1"/>
                    <a:pt x="2013"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0"/>
            <p:cNvSpPr/>
            <p:nvPr/>
          </p:nvSpPr>
          <p:spPr>
            <a:xfrm>
              <a:off x="-1938650" y="-502300"/>
              <a:ext cx="52075" cy="38450"/>
            </a:xfrm>
            <a:custGeom>
              <a:avLst/>
              <a:gdLst/>
              <a:ahLst/>
              <a:cxnLst/>
              <a:rect l="l" t="t" r="r" b="b"/>
              <a:pathLst>
                <a:path w="2083" h="1538" extrusionOk="0">
                  <a:moveTo>
                    <a:pt x="2022" y="0"/>
                  </a:moveTo>
                  <a:cubicBezTo>
                    <a:pt x="2017" y="0"/>
                    <a:pt x="2011" y="1"/>
                    <a:pt x="2006" y="4"/>
                  </a:cubicBezTo>
                  <a:cubicBezTo>
                    <a:pt x="1252" y="390"/>
                    <a:pt x="581" y="847"/>
                    <a:pt x="1" y="1456"/>
                  </a:cubicBezTo>
                  <a:cubicBezTo>
                    <a:pt x="26" y="1484"/>
                    <a:pt x="52" y="1511"/>
                    <a:pt x="78" y="1538"/>
                  </a:cubicBezTo>
                  <a:cubicBezTo>
                    <a:pt x="720" y="1034"/>
                    <a:pt x="1365" y="528"/>
                    <a:pt x="2046" y="80"/>
                  </a:cubicBezTo>
                  <a:cubicBezTo>
                    <a:pt x="2083" y="57"/>
                    <a:pt x="2058" y="0"/>
                    <a:pt x="2022"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0"/>
            <p:cNvSpPr/>
            <p:nvPr/>
          </p:nvSpPr>
          <p:spPr>
            <a:xfrm>
              <a:off x="-1926075" y="-489425"/>
              <a:ext cx="50725" cy="36925"/>
            </a:xfrm>
            <a:custGeom>
              <a:avLst/>
              <a:gdLst/>
              <a:ahLst/>
              <a:cxnLst/>
              <a:rect l="l" t="t" r="r" b="b"/>
              <a:pathLst>
                <a:path w="2029" h="1477" extrusionOk="0">
                  <a:moveTo>
                    <a:pt x="1971" y="0"/>
                  </a:moveTo>
                  <a:cubicBezTo>
                    <a:pt x="1966" y="0"/>
                    <a:pt x="1960" y="2"/>
                    <a:pt x="1953" y="5"/>
                  </a:cubicBezTo>
                  <a:cubicBezTo>
                    <a:pt x="1225" y="378"/>
                    <a:pt x="571" y="818"/>
                    <a:pt x="0" y="1401"/>
                  </a:cubicBezTo>
                  <a:cubicBezTo>
                    <a:pt x="39" y="1427"/>
                    <a:pt x="72" y="1451"/>
                    <a:pt x="107" y="1476"/>
                  </a:cubicBezTo>
                  <a:cubicBezTo>
                    <a:pt x="719" y="994"/>
                    <a:pt x="1340" y="507"/>
                    <a:pt x="1994" y="82"/>
                  </a:cubicBezTo>
                  <a:cubicBezTo>
                    <a:pt x="2028" y="58"/>
                    <a:pt x="2006" y="0"/>
                    <a:pt x="1971"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0"/>
            <p:cNvSpPr/>
            <p:nvPr/>
          </p:nvSpPr>
          <p:spPr>
            <a:xfrm>
              <a:off x="-1867350" y="-453775"/>
              <a:ext cx="81250" cy="33150"/>
            </a:xfrm>
            <a:custGeom>
              <a:avLst/>
              <a:gdLst/>
              <a:ahLst/>
              <a:cxnLst/>
              <a:rect l="l" t="t" r="r" b="b"/>
              <a:pathLst>
                <a:path w="3250" h="1326" extrusionOk="0">
                  <a:moveTo>
                    <a:pt x="1258" y="1"/>
                  </a:moveTo>
                  <a:cubicBezTo>
                    <a:pt x="1258" y="1"/>
                    <a:pt x="432" y="100"/>
                    <a:pt x="195" y="492"/>
                  </a:cubicBezTo>
                  <a:cubicBezTo>
                    <a:pt x="1" y="812"/>
                    <a:pt x="112" y="976"/>
                    <a:pt x="493" y="976"/>
                  </a:cubicBezTo>
                  <a:cubicBezTo>
                    <a:pt x="578" y="976"/>
                    <a:pt x="677" y="968"/>
                    <a:pt x="788" y="951"/>
                  </a:cubicBezTo>
                  <a:cubicBezTo>
                    <a:pt x="866" y="940"/>
                    <a:pt x="960" y="934"/>
                    <a:pt x="1066" y="934"/>
                  </a:cubicBezTo>
                  <a:cubicBezTo>
                    <a:pt x="1782" y="934"/>
                    <a:pt x="3020" y="1175"/>
                    <a:pt x="3247" y="1324"/>
                  </a:cubicBezTo>
                  <a:lnTo>
                    <a:pt x="3247" y="1324"/>
                  </a:lnTo>
                  <a:lnTo>
                    <a:pt x="1258" y="1"/>
                  </a:lnTo>
                  <a:close/>
                  <a:moveTo>
                    <a:pt x="3247" y="1324"/>
                  </a:moveTo>
                  <a:lnTo>
                    <a:pt x="3250" y="1325"/>
                  </a:lnTo>
                  <a:cubicBezTo>
                    <a:pt x="3249" y="1325"/>
                    <a:pt x="3248" y="1324"/>
                    <a:pt x="3247" y="1324"/>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0"/>
            <p:cNvSpPr/>
            <p:nvPr/>
          </p:nvSpPr>
          <p:spPr>
            <a:xfrm>
              <a:off x="-1605500" y="-957825"/>
              <a:ext cx="312075" cy="524425"/>
            </a:xfrm>
            <a:custGeom>
              <a:avLst/>
              <a:gdLst/>
              <a:ahLst/>
              <a:cxnLst/>
              <a:rect l="l" t="t" r="r" b="b"/>
              <a:pathLst>
                <a:path w="12483" h="20977" extrusionOk="0">
                  <a:moveTo>
                    <a:pt x="6657" y="0"/>
                  </a:moveTo>
                  <a:cubicBezTo>
                    <a:pt x="4918" y="0"/>
                    <a:pt x="3290" y="1414"/>
                    <a:pt x="3205" y="4546"/>
                  </a:cubicBezTo>
                  <a:cubicBezTo>
                    <a:pt x="3149" y="6590"/>
                    <a:pt x="3136" y="13936"/>
                    <a:pt x="3031" y="14108"/>
                  </a:cubicBezTo>
                  <a:cubicBezTo>
                    <a:pt x="2925" y="14280"/>
                    <a:pt x="1328" y="14904"/>
                    <a:pt x="664" y="15290"/>
                  </a:cubicBezTo>
                  <a:cubicBezTo>
                    <a:pt x="1" y="15675"/>
                    <a:pt x="2955" y="20028"/>
                    <a:pt x="5732" y="20956"/>
                  </a:cubicBezTo>
                  <a:cubicBezTo>
                    <a:pt x="5774" y="20970"/>
                    <a:pt x="5833" y="20977"/>
                    <a:pt x="5905" y="20977"/>
                  </a:cubicBezTo>
                  <a:cubicBezTo>
                    <a:pt x="6748" y="20977"/>
                    <a:pt x="9494" y="20065"/>
                    <a:pt x="10440" y="18946"/>
                  </a:cubicBezTo>
                  <a:cubicBezTo>
                    <a:pt x="12483" y="16532"/>
                    <a:pt x="11347" y="5113"/>
                    <a:pt x="10470" y="2921"/>
                  </a:cubicBezTo>
                  <a:cubicBezTo>
                    <a:pt x="9717" y="1037"/>
                    <a:pt x="8146" y="0"/>
                    <a:pt x="6657" y="0"/>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0"/>
            <p:cNvSpPr/>
            <p:nvPr/>
          </p:nvSpPr>
          <p:spPr>
            <a:xfrm>
              <a:off x="-1602450" y="-620850"/>
              <a:ext cx="190975" cy="211250"/>
            </a:xfrm>
            <a:custGeom>
              <a:avLst/>
              <a:gdLst/>
              <a:ahLst/>
              <a:cxnLst/>
              <a:rect l="l" t="t" r="r" b="b"/>
              <a:pathLst>
                <a:path w="7639" h="8450" extrusionOk="0">
                  <a:moveTo>
                    <a:pt x="2440" y="1"/>
                  </a:moveTo>
                  <a:cubicBezTo>
                    <a:pt x="2159" y="1"/>
                    <a:pt x="0" y="1773"/>
                    <a:pt x="16" y="1955"/>
                  </a:cubicBezTo>
                  <a:cubicBezTo>
                    <a:pt x="316" y="5268"/>
                    <a:pt x="3991" y="8439"/>
                    <a:pt x="4385" y="8450"/>
                  </a:cubicBezTo>
                  <a:cubicBezTo>
                    <a:pt x="4386" y="8450"/>
                    <a:pt x="4387" y="8450"/>
                    <a:pt x="4388" y="8450"/>
                  </a:cubicBezTo>
                  <a:cubicBezTo>
                    <a:pt x="4792" y="8450"/>
                    <a:pt x="7639" y="6537"/>
                    <a:pt x="7455" y="6410"/>
                  </a:cubicBezTo>
                  <a:cubicBezTo>
                    <a:pt x="4720" y="4541"/>
                    <a:pt x="2670" y="67"/>
                    <a:pt x="2453" y="2"/>
                  </a:cubicBezTo>
                  <a:cubicBezTo>
                    <a:pt x="2449" y="1"/>
                    <a:pt x="2445" y="1"/>
                    <a:pt x="2440" y="1"/>
                  </a:cubicBezTo>
                  <a:close/>
                </a:path>
              </a:pathLst>
            </a:custGeom>
            <a:solidFill>
              <a:srgbClr val="FFE6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0"/>
            <p:cNvSpPr/>
            <p:nvPr/>
          </p:nvSpPr>
          <p:spPr>
            <a:xfrm>
              <a:off x="-1531725" y="-608800"/>
              <a:ext cx="111625" cy="144000"/>
            </a:xfrm>
            <a:custGeom>
              <a:avLst/>
              <a:gdLst/>
              <a:ahLst/>
              <a:cxnLst/>
              <a:rect l="l" t="t" r="r" b="b"/>
              <a:pathLst>
                <a:path w="4465" h="5760" extrusionOk="0">
                  <a:moveTo>
                    <a:pt x="79" y="1"/>
                  </a:moveTo>
                  <a:cubicBezTo>
                    <a:pt x="41" y="1"/>
                    <a:pt x="1" y="33"/>
                    <a:pt x="19" y="75"/>
                  </a:cubicBezTo>
                  <a:cubicBezTo>
                    <a:pt x="951" y="2287"/>
                    <a:pt x="2118" y="4574"/>
                    <a:pt x="4321" y="5748"/>
                  </a:cubicBezTo>
                  <a:cubicBezTo>
                    <a:pt x="4335" y="5756"/>
                    <a:pt x="4348" y="5759"/>
                    <a:pt x="4361" y="5759"/>
                  </a:cubicBezTo>
                  <a:cubicBezTo>
                    <a:pt x="4427" y="5759"/>
                    <a:pt x="4464" y="5665"/>
                    <a:pt x="4399" y="5617"/>
                  </a:cubicBezTo>
                  <a:cubicBezTo>
                    <a:pt x="2416" y="4179"/>
                    <a:pt x="1280" y="2134"/>
                    <a:pt x="128" y="29"/>
                  </a:cubicBezTo>
                  <a:cubicBezTo>
                    <a:pt x="117" y="9"/>
                    <a:pt x="98" y="1"/>
                    <a:pt x="79" y="1"/>
                  </a:cubicBezTo>
                  <a:close/>
                </a:path>
              </a:pathLst>
            </a:custGeom>
            <a:solidFill>
              <a:srgbClr val="EFC1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0"/>
            <p:cNvSpPr/>
            <p:nvPr/>
          </p:nvSpPr>
          <p:spPr>
            <a:xfrm>
              <a:off x="-1703300" y="-1295275"/>
              <a:ext cx="296050" cy="422850"/>
            </a:xfrm>
            <a:custGeom>
              <a:avLst/>
              <a:gdLst/>
              <a:ahLst/>
              <a:cxnLst/>
              <a:rect l="l" t="t" r="r" b="b"/>
              <a:pathLst>
                <a:path w="11842" h="16914" extrusionOk="0">
                  <a:moveTo>
                    <a:pt x="6163" y="0"/>
                  </a:moveTo>
                  <a:cubicBezTo>
                    <a:pt x="4516" y="0"/>
                    <a:pt x="2856" y="355"/>
                    <a:pt x="1928" y="1231"/>
                  </a:cubicBezTo>
                  <a:cubicBezTo>
                    <a:pt x="190" y="2878"/>
                    <a:pt x="1" y="8320"/>
                    <a:pt x="824" y="10501"/>
                  </a:cubicBezTo>
                  <a:cubicBezTo>
                    <a:pt x="1439" y="12144"/>
                    <a:pt x="2932" y="12514"/>
                    <a:pt x="4151" y="12514"/>
                  </a:cubicBezTo>
                  <a:cubicBezTo>
                    <a:pt x="5150" y="12514"/>
                    <a:pt x="5966" y="12266"/>
                    <a:pt x="5966" y="12266"/>
                  </a:cubicBezTo>
                  <a:cubicBezTo>
                    <a:pt x="5966" y="12266"/>
                    <a:pt x="5967" y="12275"/>
                    <a:pt x="5967" y="12288"/>
                  </a:cubicBezTo>
                  <a:cubicBezTo>
                    <a:pt x="5969" y="12399"/>
                    <a:pt x="5975" y="12887"/>
                    <a:pt x="6032" y="13447"/>
                  </a:cubicBezTo>
                  <a:cubicBezTo>
                    <a:pt x="6057" y="13678"/>
                    <a:pt x="6084" y="13927"/>
                    <a:pt x="6129" y="14165"/>
                  </a:cubicBezTo>
                  <a:cubicBezTo>
                    <a:pt x="6131" y="14187"/>
                    <a:pt x="6136" y="14204"/>
                    <a:pt x="6139" y="14226"/>
                  </a:cubicBezTo>
                  <a:cubicBezTo>
                    <a:pt x="6213" y="14608"/>
                    <a:pt x="4543" y="16913"/>
                    <a:pt x="6291" y="16913"/>
                  </a:cubicBezTo>
                  <a:cubicBezTo>
                    <a:pt x="6365" y="16913"/>
                    <a:pt x="6445" y="16909"/>
                    <a:pt x="6532" y="16900"/>
                  </a:cubicBezTo>
                  <a:cubicBezTo>
                    <a:pt x="7786" y="16776"/>
                    <a:pt x="10967" y="14608"/>
                    <a:pt x="11066" y="14100"/>
                  </a:cubicBezTo>
                  <a:cubicBezTo>
                    <a:pt x="11235" y="13221"/>
                    <a:pt x="11195" y="10159"/>
                    <a:pt x="11272" y="9041"/>
                  </a:cubicBezTo>
                  <a:cubicBezTo>
                    <a:pt x="11410" y="7095"/>
                    <a:pt x="11841" y="2316"/>
                    <a:pt x="10696" y="1183"/>
                  </a:cubicBezTo>
                  <a:cubicBezTo>
                    <a:pt x="9987" y="482"/>
                    <a:pt x="8084" y="0"/>
                    <a:pt x="6163"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0"/>
            <p:cNvSpPr/>
            <p:nvPr/>
          </p:nvSpPr>
          <p:spPr>
            <a:xfrm>
              <a:off x="-1717100" y="-1157075"/>
              <a:ext cx="33225" cy="83250"/>
            </a:xfrm>
            <a:custGeom>
              <a:avLst/>
              <a:gdLst/>
              <a:ahLst/>
              <a:cxnLst/>
              <a:rect l="l" t="t" r="r" b="b"/>
              <a:pathLst>
                <a:path w="1329" h="3330" extrusionOk="0">
                  <a:moveTo>
                    <a:pt x="982" y="1"/>
                  </a:moveTo>
                  <a:cubicBezTo>
                    <a:pt x="982" y="1"/>
                    <a:pt x="1" y="3254"/>
                    <a:pt x="367" y="3318"/>
                  </a:cubicBezTo>
                  <a:cubicBezTo>
                    <a:pt x="412" y="3326"/>
                    <a:pt x="460" y="3330"/>
                    <a:pt x="509" y="3330"/>
                  </a:cubicBezTo>
                  <a:cubicBezTo>
                    <a:pt x="869" y="3330"/>
                    <a:pt x="1328" y="3146"/>
                    <a:pt x="1328" y="3146"/>
                  </a:cubicBezTo>
                  <a:lnTo>
                    <a:pt x="982" y="1"/>
                  </a:ln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0"/>
            <p:cNvSpPr/>
            <p:nvPr/>
          </p:nvSpPr>
          <p:spPr>
            <a:xfrm>
              <a:off x="-1669950" y="-1128125"/>
              <a:ext cx="16250" cy="20000"/>
            </a:xfrm>
            <a:custGeom>
              <a:avLst/>
              <a:gdLst/>
              <a:ahLst/>
              <a:cxnLst/>
              <a:rect l="l" t="t" r="r" b="b"/>
              <a:pathLst>
                <a:path w="650" h="800" extrusionOk="0">
                  <a:moveTo>
                    <a:pt x="314" y="0"/>
                  </a:moveTo>
                  <a:cubicBezTo>
                    <a:pt x="308" y="0"/>
                    <a:pt x="301" y="0"/>
                    <a:pt x="295" y="1"/>
                  </a:cubicBezTo>
                  <a:cubicBezTo>
                    <a:pt x="125" y="14"/>
                    <a:pt x="0" y="203"/>
                    <a:pt x="18" y="424"/>
                  </a:cubicBezTo>
                  <a:cubicBezTo>
                    <a:pt x="34" y="636"/>
                    <a:pt x="175" y="799"/>
                    <a:pt x="337" y="799"/>
                  </a:cubicBezTo>
                  <a:cubicBezTo>
                    <a:pt x="344" y="799"/>
                    <a:pt x="350" y="799"/>
                    <a:pt x="356" y="799"/>
                  </a:cubicBezTo>
                  <a:cubicBezTo>
                    <a:pt x="527" y="787"/>
                    <a:pt x="650" y="597"/>
                    <a:pt x="633" y="377"/>
                  </a:cubicBezTo>
                  <a:cubicBezTo>
                    <a:pt x="616" y="163"/>
                    <a:pt x="475" y="0"/>
                    <a:pt x="314"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0"/>
            <p:cNvSpPr/>
            <p:nvPr/>
          </p:nvSpPr>
          <p:spPr>
            <a:xfrm>
              <a:off x="-1678375" y="-1178375"/>
              <a:ext cx="40800" cy="20775"/>
            </a:xfrm>
            <a:custGeom>
              <a:avLst/>
              <a:gdLst/>
              <a:ahLst/>
              <a:cxnLst/>
              <a:rect l="l" t="t" r="r" b="b"/>
              <a:pathLst>
                <a:path w="1632" h="831" extrusionOk="0">
                  <a:moveTo>
                    <a:pt x="564" y="1"/>
                  </a:moveTo>
                  <a:cubicBezTo>
                    <a:pt x="292" y="1"/>
                    <a:pt x="84" y="87"/>
                    <a:pt x="50" y="236"/>
                  </a:cubicBezTo>
                  <a:cubicBezTo>
                    <a:pt x="1" y="443"/>
                    <a:pt x="304" y="690"/>
                    <a:pt x="729" y="790"/>
                  </a:cubicBezTo>
                  <a:cubicBezTo>
                    <a:pt x="848" y="817"/>
                    <a:pt x="963" y="831"/>
                    <a:pt x="1069" y="831"/>
                  </a:cubicBezTo>
                  <a:cubicBezTo>
                    <a:pt x="1341" y="831"/>
                    <a:pt x="1548" y="744"/>
                    <a:pt x="1584" y="595"/>
                  </a:cubicBezTo>
                  <a:cubicBezTo>
                    <a:pt x="1632" y="389"/>
                    <a:pt x="1329" y="142"/>
                    <a:pt x="904" y="42"/>
                  </a:cubicBezTo>
                  <a:cubicBezTo>
                    <a:pt x="785" y="14"/>
                    <a:pt x="670" y="1"/>
                    <a:pt x="564"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0"/>
            <p:cNvSpPr/>
            <p:nvPr/>
          </p:nvSpPr>
          <p:spPr>
            <a:xfrm>
              <a:off x="-1673425" y="-1068950"/>
              <a:ext cx="36550" cy="21375"/>
            </a:xfrm>
            <a:custGeom>
              <a:avLst/>
              <a:gdLst/>
              <a:ahLst/>
              <a:cxnLst/>
              <a:rect l="l" t="t" r="r" b="b"/>
              <a:pathLst>
                <a:path w="1462" h="855" extrusionOk="0">
                  <a:moveTo>
                    <a:pt x="1403" y="1"/>
                  </a:moveTo>
                  <a:cubicBezTo>
                    <a:pt x="1379" y="1"/>
                    <a:pt x="1353" y="15"/>
                    <a:pt x="1344" y="45"/>
                  </a:cubicBezTo>
                  <a:cubicBezTo>
                    <a:pt x="1215" y="459"/>
                    <a:pt x="847" y="716"/>
                    <a:pt x="444" y="716"/>
                  </a:cubicBezTo>
                  <a:cubicBezTo>
                    <a:pt x="317" y="716"/>
                    <a:pt x="187" y="691"/>
                    <a:pt x="60" y="637"/>
                  </a:cubicBezTo>
                  <a:cubicBezTo>
                    <a:pt x="55" y="635"/>
                    <a:pt x="50" y="634"/>
                    <a:pt x="46" y="634"/>
                  </a:cubicBezTo>
                  <a:cubicBezTo>
                    <a:pt x="15" y="634"/>
                    <a:pt x="0" y="679"/>
                    <a:pt x="32" y="699"/>
                  </a:cubicBezTo>
                  <a:cubicBezTo>
                    <a:pt x="199" y="805"/>
                    <a:pt x="380" y="855"/>
                    <a:pt x="554" y="855"/>
                  </a:cubicBezTo>
                  <a:cubicBezTo>
                    <a:pt x="983" y="855"/>
                    <a:pt x="1376" y="554"/>
                    <a:pt x="1455" y="63"/>
                  </a:cubicBezTo>
                  <a:cubicBezTo>
                    <a:pt x="1461" y="23"/>
                    <a:pt x="1433" y="1"/>
                    <a:pt x="1403"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0"/>
            <p:cNvSpPr/>
            <p:nvPr/>
          </p:nvSpPr>
          <p:spPr>
            <a:xfrm>
              <a:off x="-1697025" y="-1330700"/>
              <a:ext cx="330950" cy="280550"/>
            </a:xfrm>
            <a:custGeom>
              <a:avLst/>
              <a:gdLst/>
              <a:ahLst/>
              <a:cxnLst/>
              <a:rect l="l" t="t" r="r" b="b"/>
              <a:pathLst>
                <a:path w="13238" h="11222" extrusionOk="0">
                  <a:moveTo>
                    <a:pt x="4423" y="1"/>
                  </a:moveTo>
                  <a:cubicBezTo>
                    <a:pt x="2030" y="1"/>
                    <a:pt x="503" y="1319"/>
                    <a:pt x="319" y="2363"/>
                  </a:cubicBezTo>
                  <a:cubicBezTo>
                    <a:pt x="0" y="4148"/>
                    <a:pt x="1978" y="5611"/>
                    <a:pt x="2485" y="5611"/>
                  </a:cubicBezTo>
                  <a:cubicBezTo>
                    <a:pt x="2498" y="5611"/>
                    <a:pt x="2509" y="5610"/>
                    <a:pt x="2520" y="5608"/>
                  </a:cubicBezTo>
                  <a:cubicBezTo>
                    <a:pt x="2964" y="5533"/>
                    <a:pt x="2779" y="4588"/>
                    <a:pt x="2779" y="4587"/>
                  </a:cubicBezTo>
                  <a:lnTo>
                    <a:pt x="2779" y="4587"/>
                  </a:lnTo>
                  <a:cubicBezTo>
                    <a:pt x="3784" y="7392"/>
                    <a:pt x="5863" y="8132"/>
                    <a:pt x="5863" y="8132"/>
                  </a:cubicBezTo>
                  <a:cubicBezTo>
                    <a:pt x="7089" y="10640"/>
                    <a:pt x="8754" y="11222"/>
                    <a:pt x="10186" y="11222"/>
                  </a:cubicBezTo>
                  <a:cubicBezTo>
                    <a:pt x="10465" y="11222"/>
                    <a:pt x="10734" y="11200"/>
                    <a:pt x="10990" y="11166"/>
                  </a:cubicBezTo>
                  <a:cubicBezTo>
                    <a:pt x="11874" y="11048"/>
                    <a:pt x="13238" y="6009"/>
                    <a:pt x="12376" y="3656"/>
                  </a:cubicBezTo>
                  <a:cubicBezTo>
                    <a:pt x="11651" y="1681"/>
                    <a:pt x="8513" y="1139"/>
                    <a:pt x="8513" y="1139"/>
                  </a:cubicBezTo>
                  <a:cubicBezTo>
                    <a:pt x="6979" y="318"/>
                    <a:pt x="5597" y="1"/>
                    <a:pt x="4423" y="1"/>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0"/>
            <p:cNvSpPr/>
            <p:nvPr/>
          </p:nvSpPr>
          <p:spPr>
            <a:xfrm>
              <a:off x="-1666375" y="-991450"/>
              <a:ext cx="499925" cy="668775"/>
            </a:xfrm>
            <a:custGeom>
              <a:avLst/>
              <a:gdLst/>
              <a:ahLst/>
              <a:cxnLst/>
              <a:rect l="l" t="t" r="r" b="b"/>
              <a:pathLst>
                <a:path w="19997" h="26751" extrusionOk="0">
                  <a:moveTo>
                    <a:pt x="9557" y="0"/>
                  </a:moveTo>
                  <a:cubicBezTo>
                    <a:pt x="7792" y="0"/>
                    <a:pt x="5967" y="1071"/>
                    <a:pt x="4767" y="2132"/>
                  </a:cubicBezTo>
                  <a:cubicBezTo>
                    <a:pt x="2995" y="3695"/>
                    <a:pt x="523" y="11241"/>
                    <a:pt x="368" y="12466"/>
                  </a:cubicBezTo>
                  <a:cubicBezTo>
                    <a:pt x="1" y="15359"/>
                    <a:pt x="2502" y="16894"/>
                    <a:pt x="2502" y="16894"/>
                  </a:cubicBezTo>
                  <a:lnTo>
                    <a:pt x="3338" y="25508"/>
                  </a:lnTo>
                  <a:cubicBezTo>
                    <a:pt x="3338" y="25508"/>
                    <a:pt x="5135" y="26750"/>
                    <a:pt x="8430" y="26750"/>
                  </a:cubicBezTo>
                  <a:cubicBezTo>
                    <a:pt x="10723" y="26750"/>
                    <a:pt x="13743" y="26148"/>
                    <a:pt x="17387" y="24106"/>
                  </a:cubicBezTo>
                  <a:cubicBezTo>
                    <a:pt x="17387" y="24106"/>
                    <a:pt x="19997" y="7377"/>
                    <a:pt x="11961" y="843"/>
                  </a:cubicBezTo>
                  <a:cubicBezTo>
                    <a:pt x="11222" y="243"/>
                    <a:pt x="10396" y="0"/>
                    <a:pt x="9557" y="0"/>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0"/>
            <p:cNvSpPr/>
            <p:nvPr/>
          </p:nvSpPr>
          <p:spPr>
            <a:xfrm>
              <a:off x="-1693075" y="-881075"/>
              <a:ext cx="118250" cy="518650"/>
            </a:xfrm>
            <a:custGeom>
              <a:avLst/>
              <a:gdLst/>
              <a:ahLst/>
              <a:cxnLst/>
              <a:rect l="l" t="t" r="r" b="b"/>
              <a:pathLst>
                <a:path w="4730" h="20746" extrusionOk="0">
                  <a:moveTo>
                    <a:pt x="4367" y="1"/>
                  </a:moveTo>
                  <a:cubicBezTo>
                    <a:pt x="4358" y="1"/>
                    <a:pt x="4350" y="5"/>
                    <a:pt x="4345" y="14"/>
                  </a:cubicBezTo>
                  <a:cubicBezTo>
                    <a:pt x="3381" y="1742"/>
                    <a:pt x="2470" y="3577"/>
                    <a:pt x="1736" y="5416"/>
                  </a:cubicBezTo>
                  <a:cubicBezTo>
                    <a:pt x="1166" y="6844"/>
                    <a:pt x="852" y="8412"/>
                    <a:pt x="1289" y="9920"/>
                  </a:cubicBezTo>
                  <a:cubicBezTo>
                    <a:pt x="1449" y="10474"/>
                    <a:pt x="1703" y="11010"/>
                    <a:pt x="2066" y="11462"/>
                  </a:cubicBezTo>
                  <a:cubicBezTo>
                    <a:pt x="2287" y="11737"/>
                    <a:pt x="2570" y="11912"/>
                    <a:pt x="2806" y="12164"/>
                  </a:cubicBezTo>
                  <a:cubicBezTo>
                    <a:pt x="3417" y="12817"/>
                    <a:pt x="3510" y="13328"/>
                    <a:pt x="3625" y="14193"/>
                  </a:cubicBezTo>
                  <a:cubicBezTo>
                    <a:pt x="3915" y="16355"/>
                    <a:pt x="4162" y="18524"/>
                    <a:pt x="4527" y="20674"/>
                  </a:cubicBezTo>
                  <a:cubicBezTo>
                    <a:pt x="4535" y="20723"/>
                    <a:pt x="4577" y="20746"/>
                    <a:pt x="4620" y="20746"/>
                  </a:cubicBezTo>
                  <a:cubicBezTo>
                    <a:pt x="4674" y="20746"/>
                    <a:pt x="4730" y="20711"/>
                    <a:pt x="4725" y="20649"/>
                  </a:cubicBezTo>
                  <a:cubicBezTo>
                    <a:pt x="4538" y="18489"/>
                    <a:pt x="4237" y="16342"/>
                    <a:pt x="3969" y="14193"/>
                  </a:cubicBezTo>
                  <a:cubicBezTo>
                    <a:pt x="3906" y="13687"/>
                    <a:pt x="3924" y="13043"/>
                    <a:pt x="3709" y="12574"/>
                  </a:cubicBezTo>
                  <a:cubicBezTo>
                    <a:pt x="3394" y="11888"/>
                    <a:pt x="2598" y="11598"/>
                    <a:pt x="2185" y="10959"/>
                  </a:cubicBezTo>
                  <a:cubicBezTo>
                    <a:pt x="0" y="7581"/>
                    <a:pt x="3195" y="3207"/>
                    <a:pt x="4393" y="32"/>
                  </a:cubicBezTo>
                  <a:cubicBezTo>
                    <a:pt x="4398" y="14"/>
                    <a:pt x="4383" y="1"/>
                    <a:pt x="4367"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0"/>
            <p:cNvSpPr/>
            <p:nvPr/>
          </p:nvSpPr>
          <p:spPr>
            <a:xfrm>
              <a:off x="-2086375" y="-833025"/>
              <a:ext cx="201825" cy="106525"/>
            </a:xfrm>
            <a:custGeom>
              <a:avLst/>
              <a:gdLst/>
              <a:ahLst/>
              <a:cxnLst/>
              <a:rect l="l" t="t" r="r" b="b"/>
              <a:pathLst>
                <a:path w="8073" h="4261" extrusionOk="0">
                  <a:moveTo>
                    <a:pt x="7599" y="1"/>
                  </a:moveTo>
                  <a:cubicBezTo>
                    <a:pt x="7541" y="1"/>
                    <a:pt x="7483" y="13"/>
                    <a:pt x="7427" y="39"/>
                  </a:cubicBezTo>
                  <a:lnTo>
                    <a:pt x="269" y="3470"/>
                  </a:lnTo>
                  <a:cubicBezTo>
                    <a:pt x="93" y="3554"/>
                    <a:pt x="0" y="3747"/>
                    <a:pt x="42" y="3937"/>
                  </a:cubicBezTo>
                  <a:cubicBezTo>
                    <a:pt x="85" y="4125"/>
                    <a:pt x="254" y="4260"/>
                    <a:pt x="449" y="4260"/>
                  </a:cubicBezTo>
                  <a:cubicBezTo>
                    <a:pt x="510" y="4260"/>
                    <a:pt x="572" y="4245"/>
                    <a:pt x="627" y="4220"/>
                  </a:cubicBezTo>
                  <a:lnTo>
                    <a:pt x="7786" y="788"/>
                  </a:lnTo>
                  <a:cubicBezTo>
                    <a:pt x="7988" y="687"/>
                    <a:pt x="8072" y="441"/>
                    <a:pt x="7973" y="238"/>
                  </a:cubicBezTo>
                  <a:cubicBezTo>
                    <a:pt x="7902" y="88"/>
                    <a:pt x="7754" y="1"/>
                    <a:pt x="7599" y="1"/>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0"/>
            <p:cNvSpPr/>
            <p:nvPr/>
          </p:nvSpPr>
          <p:spPr>
            <a:xfrm>
              <a:off x="-1995950" y="-886200"/>
              <a:ext cx="624975" cy="336200"/>
            </a:xfrm>
            <a:custGeom>
              <a:avLst/>
              <a:gdLst/>
              <a:ahLst/>
              <a:cxnLst/>
              <a:rect l="l" t="t" r="r" b="b"/>
              <a:pathLst>
                <a:path w="24999" h="13448" extrusionOk="0">
                  <a:moveTo>
                    <a:pt x="20632" y="0"/>
                  </a:moveTo>
                  <a:cubicBezTo>
                    <a:pt x="20017" y="0"/>
                    <a:pt x="19386" y="171"/>
                    <a:pt x="18824" y="546"/>
                  </a:cubicBezTo>
                  <a:cubicBezTo>
                    <a:pt x="15511" y="2763"/>
                    <a:pt x="10094" y="6844"/>
                    <a:pt x="9250" y="7150"/>
                  </a:cubicBezTo>
                  <a:cubicBezTo>
                    <a:pt x="9221" y="7161"/>
                    <a:pt x="9182" y="7166"/>
                    <a:pt x="9136" y="7166"/>
                  </a:cubicBezTo>
                  <a:cubicBezTo>
                    <a:pt x="8254" y="7166"/>
                    <a:pt x="4391" y="5365"/>
                    <a:pt x="3271" y="4744"/>
                  </a:cubicBezTo>
                  <a:cubicBezTo>
                    <a:pt x="3129" y="4665"/>
                    <a:pt x="2970" y="4628"/>
                    <a:pt x="2802" y="4628"/>
                  </a:cubicBezTo>
                  <a:cubicBezTo>
                    <a:pt x="1629" y="4628"/>
                    <a:pt x="1" y="6397"/>
                    <a:pt x="352" y="7726"/>
                  </a:cubicBezTo>
                  <a:cubicBezTo>
                    <a:pt x="727" y="9144"/>
                    <a:pt x="7720" y="13447"/>
                    <a:pt x="10483" y="13447"/>
                  </a:cubicBezTo>
                  <a:cubicBezTo>
                    <a:pt x="10683" y="13447"/>
                    <a:pt x="10861" y="13425"/>
                    <a:pt x="11013" y="13377"/>
                  </a:cubicBezTo>
                  <a:cubicBezTo>
                    <a:pt x="12653" y="12859"/>
                    <a:pt x="19297" y="9186"/>
                    <a:pt x="22565" y="5272"/>
                  </a:cubicBezTo>
                  <a:cubicBezTo>
                    <a:pt x="24999" y="2359"/>
                    <a:pt x="22921" y="0"/>
                    <a:pt x="20632"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0"/>
            <p:cNvSpPr/>
            <p:nvPr/>
          </p:nvSpPr>
          <p:spPr>
            <a:xfrm>
              <a:off x="-2100000" y="-816775"/>
              <a:ext cx="189100" cy="147400"/>
            </a:xfrm>
            <a:custGeom>
              <a:avLst/>
              <a:gdLst/>
              <a:ahLst/>
              <a:cxnLst/>
              <a:rect l="l" t="t" r="r" b="b"/>
              <a:pathLst>
                <a:path w="7564" h="5896" extrusionOk="0">
                  <a:moveTo>
                    <a:pt x="4207" y="0"/>
                  </a:moveTo>
                  <a:cubicBezTo>
                    <a:pt x="3126" y="0"/>
                    <a:pt x="1377" y="341"/>
                    <a:pt x="1224" y="349"/>
                  </a:cubicBezTo>
                  <a:cubicBezTo>
                    <a:pt x="1030" y="360"/>
                    <a:pt x="18" y="1608"/>
                    <a:pt x="9" y="1856"/>
                  </a:cubicBezTo>
                  <a:cubicBezTo>
                    <a:pt x="0" y="2105"/>
                    <a:pt x="817" y="3001"/>
                    <a:pt x="948" y="3077"/>
                  </a:cubicBezTo>
                  <a:cubicBezTo>
                    <a:pt x="1076" y="3152"/>
                    <a:pt x="1914" y="3281"/>
                    <a:pt x="2060" y="3673"/>
                  </a:cubicBezTo>
                  <a:cubicBezTo>
                    <a:pt x="2205" y="4067"/>
                    <a:pt x="4276" y="5268"/>
                    <a:pt x="5120" y="5843"/>
                  </a:cubicBezTo>
                  <a:cubicBezTo>
                    <a:pt x="5173" y="5879"/>
                    <a:pt x="5229" y="5896"/>
                    <a:pt x="5287" y="5896"/>
                  </a:cubicBezTo>
                  <a:cubicBezTo>
                    <a:pt x="6158" y="5896"/>
                    <a:pt x="7564" y="2120"/>
                    <a:pt x="7564" y="2120"/>
                  </a:cubicBezTo>
                  <a:cubicBezTo>
                    <a:pt x="7061" y="1880"/>
                    <a:pt x="5590" y="402"/>
                    <a:pt x="4904" y="93"/>
                  </a:cubicBezTo>
                  <a:cubicBezTo>
                    <a:pt x="4756" y="26"/>
                    <a:pt x="4507" y="0"/>
                    <a:pt x="4207" y="0"/>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0"/>
            <p:cNvSpPr/>
            <p:nvPr/>
          </p:nvSpPr>
          <p:spPr>
            <a:xfrm>
              <a:off x="-1711075" y="-892050"/>
              <a:ext cx="338050" cy="282675"/>
            </a:xfrm>
            <a:custGeom>
              <a:avLst/>
              <a:gdLst/>
              <a:ahLst/>
              <a:cxnLst/>
              <a:rect l="l" t="t" r="r" b="b"/>
              <a:pathLst>
                <a:path w="13522" h="11307" extrusionOk="0">
                  <a:moveTo>
                    <a:pt x="9486" y="1"/>
                  </a:moveTo>
                  <a:cubicBezTo>
                    <a:pt x="8793" y="1"/>
                    <a:pt x="8013" y="183"/>
                    <a:pt x="7173" y="601"/>
                  </a:cubicBezTo>
                  <a:cubicBezTo>
                    <a:pt x="3095" y="2632"/>
                    <a:pt x="420" y="5244"/>
                    <a:pt x="420" y="5244"/>
                  </a:cubicBezTo>
                  <a:cubicBezTo>
                    <a:pt x="1" y="5454"/>
                    <a:pt x="1358" y="10006"/>
                    <a:pt x="4842" y="11305"/>
                  </a:cubicBezTo>
                  <a:cubicBezTo>
                    <a:pt x="4845" y="11306"/>
                    <a:pt x="4849" y="11307"/>
                    <a:pt x="4853" y="11307"/>
                  </a:cubicBezTo>
                  <a:cubicBezTo>
                    <a:pt x="5208" y="11307"/>
                    <a:pt x="9906" y="7917"/>
                    <a:pt x="11910" y="5032"/>
                  </a:cubicBezTo>
                  <a:cubicBezTo>
                    <a:pt x="13521" y="2711"/>
                    <a:pt x="12158" y="1"/>
                    <a:pt x="9486"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0"/>
            <p:cNvSpPr/>
            <p:nvPr/>
          </p:nvSpPr>
          <p:spPr>
            <a:xfrm>
              <a:off x="-1731125" y="-792475"/>
              <a:ext cx="189300" cy="211950"/>
            </a:xfrm>
            <a:custGeom>
              <a:avLst/>
              <a:gdLst/>
              <a:ahLst/>
              <a:cxnLst/>
              <a:rect l="l" t="t" r="r" b="b"/>
              <a:pathLst>
                <a:path w="7572" h="8478" extrusionOk="0">
                  <a:moveTo>
                    <a:pt x="2465" y="1"/>
                  </a:moveTo>
                  <a:cubicBezTo>
                    <a:pt x="2181" y="1"/>
                    <a:pt x="1" y="1738"/>
                    <a:pt x="16" y="1921"/>
                  </a:cubicBezTo>
                  <a:cubicBezTo>
                    <a:pt x="267" y="5237"/>
                    <a:pt x="3897" y="8462"/>
                    <a:pt x="4289" y="8477"/>
                  </a:cubicBezTo>
                  <a:cubicBezTo>
                    <a:pt x="4291" y="8477"/>
                    <a:pt x="4293" y="8477"/>
                    <a:pt x="4294" y="8477"/>
                  </a:cubicBezTo>
                  <a:cubicBezTo>
                    <a:pt x="4704" y="8477"/>
                    <a:pt x="7572" y="6609"/>
                    <a:pt x="7390" y="6481"/>
                  </a:cubicBezTo>
                  <a:cubicBezTo>
                    <a:pt x="4682" y="4573"/>
                    <a:pt x="2694" y="70"/>
                    <a:pt x="2479" y="3"/>
                  </a:cubicBezTo>
                  <a:cubicBezTo>
                    <a:pt x="2475" y="2"/>
                    <a:pt x="2470" y="1"/>
                    <a:pt x="2465" y="1"/>
                  </a:cubicBezTo>
                  <a:close/>
                </a:path>
              </a:pathLst>
            </a:custGeom>
            <a:solidFill>
              <a:srgbClr val="5FA4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0"/>
            <p:cNvSpPr/>
            <p:nvPr/>
          </p:nvSpPr>
          <p:spPr>
            <a:xfrm>
              <a:off x="-1584375" y="-730750"/>
              <a:ext cx="168375" cy="121675"/>
            </a:xfrm>
            <a:custGeom>
              <a:avLst/>
              <a:gdLst/>
              <a:ahLst/>
              <a:cxnLst/>
              <a:rect l="l" t="t" r="r" b="b"/>
              <a:pathLst>
                <a:path w="6735" h="4867" extrusionOk="0">
                  <a:moveTo>
                    <a:pt x="5879" y="1"/>
                  </a:moveTo>
                  <a:cubicBezTo>
                    <a:pt x="5863" y="1"/>
                    <a:pt x="5846" y="6"/>
                    <a:pt x="5830" y="18"/>
                  </a:cubicBezTo>
                  <a:cubicBezTo>
                    <a:pt x="4832" y="753"/>
                    <a:pt x="3995" y="1676"/>
                    <a:pt x="3006" y="2426"/>
                  </a:cubicBezTo>
                  <a:cubicBezTo>
                    <a:pt x="2005" y="3183"/>
                    <a:pt x="940" y="3879"/>
                    <a:pt x="43" y="4762"/>
                  </a:cubicBezTo>
                  <a:cubicBezTo>
                    <a:pt x="1" y="4804"/>
                    <a:pt x="39" y="4867"/>
                    <a:pt x="88" y="4867"/>
                  </a:cubicBezTo>
                  <a:cubicBezTo>
                    <a:pt x="98" y="4867"/>
                    <a:pt x="108" y="4864"/>
                    <a:pt x="118" y="4859"/>
                  </a:cubicBezTo>
                  <a:cubicBezTo>
                    <a:pt x="1815" y="3961"/>
                    <a:pt x="3237" y="2751"/>
                    <a:pt x="4607" y="1461"/>
                  </a:cubicBezTo>
                  <a:cubicBezTo>
                    <a:pt x="5329" y="1241"/>
                    <a:pt x="6099" y="958"/>
                    <a:pt x="6681" y="488"/>
                  </a:cubicBezTo>
                  <a:cubicBezTo>
                    <a:pt x="6734" y="445"/>
                    <a:pt x="6684" y="382"/>
                    <a:pt x="6631" y="382"/>
                  </a:cubicBezTo>
                  <a:cubicBezTo>
                    <a:pt x="6622" y="382"/>
                    <a:pt x="6614" y="384"/>
                    <a:pt x="6605" y="388"/>
                  </a:cubicBezTo>
                  <a:cubicBezTo>
                    <a:pt x="5974" y="670"/>
                    <a:pt x="5386" y="1027"/>
                    <a:pt x="4759" y="1317"/>
                  </a:cubicBezTo>
                  <a:cubicBezTo>
                    <a:pt x="5157" y="938"/>
                    <a:pt x="5553" y="557"/>
                    <a:pt x="5950" y="174"/>
                  </a:cubicBezTo>
                  <a:cubicBezTo>
                    <a:pt x="6014" y="112"/>
                    <a:pt x="5953" y="1"/>
                    <a:pt x="5879" y="1"/>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0"/>
            <p:cNvSpPr/>
            <p:nvPr/>
          </p:nvSpPr>
          <p:spPr>
            <a:xfrm>
              <a:off x="-1611975" y="-882400"/>
              <a:ext cx="95875" cy="50900"/>
            </a:xfrm>
            <a:custGeom>
              <a:avLst/>
              <a:gdLst/>
              <a:ahLst/>
              <a:cxnLst/>
              <a:rect l="l" t="t" r="r" b="b"/>
              <a:pathLst>
                <a:path w="3835" h="2036" extrusionOk="0">
                  <a:moveTo>
                    <a:pt x="3758" y="0"/>
                  </a:moveTo>
                  <a:cubicBezTo>
                    <a:pt x="3753" y="0"/>
                    <a:pt x="3747" y="2"/>
                    <a:pt x="3741" y="4"/>
                  </a:cubicBezTo>
                  <a:cubicBezTo>
                    <a:pt x="2433" y="487"/>
                    <a:pt x="1138" y="1131"/>
                    <a:pt x="26" y="1976"/>
                  </a:cubicBezTo>
                  <a:cubicBezTo>
                    <a:pt x="0" y="1997"/>
                    <a:pt x="18" y="2036"/>
                    <a:pt x="47" y="2036"/>
                  </a:cubicBezTo>
                  <a:cubicBezTo>
                    <a:pt x="51" y="2036"/>
                    <a:pt x="56" y="2035"/>
                    <a:pt x="61" y="2033"/>
                  </a:cubicBezTo>
                  <a:cubicBezTo>
                    <a:pt x="1309" y="1407"/>
                    <a:pt x="2531" y="730"/>
                    <a:pt x="3784" y="106"/>
                  </a:cubicBezTo>
                  <a:cubicBezTo>
                    <a:pt x="3835" y="81"/>
                    <a:pt x="3808" y="0"/>
                    <a:pt x="3758"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0"/>
            <p:cNvSpPr/>
            <p:nvPr/>
          </p:nvSpPr>
          <p:spPr>
            <a:xfrm>
              <a:off x="-1659275" y="-782900"/>
              <a:ext cx="101325" cy="140525"/>
            </a:xfrm>
            <a:custGeom>
              <a:avLst/>
              <a:gdLst/>
              <a:ahLst/>
              <a:cxnLst/>
              <a:rect l="l" t="t" r="r" b="b"/>
              <a:pathLst>
                <a:path w="4053" h="5621" extrusionOk="0">
                  <a:moveTo>
                    <a:pt x="70" y="0"/>
                  </a:moveTo>
                  <a:cubicBezTo>
                    <a:pt x="37" y="0"/>
                    <a:pt x="0" y="30"/>
                    <a:pt x="13" y="69"/>
                  </a:cubicBezTo>
                  <a:cubicBezTo>
                    <a:pt x="741" y="2257"/>
                    <a:pt x="2051" y="4214"/>
                    <a:pt x="3904" y="5606"/>
                  </a:cubicBezTo>
                  <a:cubicBezTo>
                    <a:pt x="3918" y="5616"/>
                    <a:pt x="3931" y="5621"/>
                    <a:pt x="3945" y="5621"/>
                  </a:cubicBezTo>
                  <a:cubicBezTo>
                    <a:pt x="4004" y="5621"/>
                    <a:pt x="4053" y="5532"/>
                    <a:pt x="4001" y="5482"/>
                  </a:cubicBezTo>
                  <a:cubicBezTo>
                    <a:pt x="2378" y="3876"/>
                    <a:pt x="1053" y="2116"/>
                    <a:pt x="112" y="27"/>
                  </a:cubicBezTo>
                  <a:cubicBezTo>
                    <a:pt x="103" y="8"/>
                    <a:pt x="87" y="0"/>
                    <a:pt x="7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0"/>
            <p:cNvSpPr/>
            <p:nvPr/>
          </p:nvSpPr>
          <p:spPr>
            <a:xfrm>
              <a:off x="-1555575" y="-1332375"/>
              <a:ext cx="305350" cy="779175"/>
            </a:xfrm>
            <a:custGeom>
              <a:avLst/>
              <a:gdLst/>
              <a:ahLst/>
              <a:cxnLst/>
              <a:rect l="l" t="t" r="r" b="b"/>
              <a:pathLst>
                <a:path w="12214" h="31167" extrusionOk="0">
                  <a:moveTo>
                    <a:pt x="1520" y="0"/>
                  </a:moveTo>
                  <a:cubicBezTo>
                    <a:pt x="983" y="0"/>
                    <a:pt x="484" y="63"/>
                    <a:pt x="58" y="196"/>
                  </a:cubicBezTo>
                  <a:cubicBezTo>
                    <a:pt x="58" y="196"/>
                    <a:pt x="880" y="5211"/>
                    <a:pt x="536" y="13476"/>
                  </a:cubicBezTo>
                  <a:cubicBezTo>
                    <a:pt x="190" y="21742"/>
                    <a:pt x="0" y="29849"/>
                    <a:pt x="5992" y="31070"/>
                  </a:cubicBezTo>
                  <a:cubicBezTo>
                    <a:pt x="6311" y="31135"/>
                    <a:pt x="6618" y="31166"/>
                    <a:pt x="6912" y="31166"/>
                  </a:cubicBezTo>
                  <a:cubicBezTo>
                    <a:pt x="10555" y="31166"/>
                    <a:pt x="12213" y="26408"/>
                    <a:pt x="11925" y="23041"/>
                  </a:cubicBezTo>
                  <a:cubicBezTo>
                    <a:pt x="11614" y="19403"/>
                    <a:pt x="8736" y="5600"/>
                    <a:pt x="7958" y="3265"/>
                  </a:cubicBezTo>
                  <a:cubicBezTo>
                    <a:pt x="7318" y="1347"/>
                    <a:pt x="4008" y="0"/>
                    <a:pt x="1520" y="0"/>
                  </a:cubicBezTo>
                  <a:close/>
                </a:path>
              </a:pathLst>
            </a:custGeom>
            <a:solidFill>
              <a:srgbClr val="EB57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0"/>
            <p:cNvSpPr/>
            <p:nvPr/>
          </p:nvSpPr>
          <p:spPr>
            <a:xfrm>
              <a:off x="-1566775" y="-1155575"/>
              <a:ext cx="94675" cy="80200"/>
            </a:xfrm>
            <a:custGeom>
              <a:avLst/>
              <a:gdLst/>
              <a:ahLst/>
              <a:cxnLst/>
              <a:rect l="l" t="t" r="r" b="b"/>
              <a:pathLst>
                <a:path w="3787" h="3208" extrusionOk="0">
                  <a:moveTo>
                    <a:pt x="1642" y="1"/>
                  </a:moveTo>
                  <a:cubicBezTo>
                    <a:pt x="517" y="1"/>
                    <a:pt x="1" y="879"/>
                    <a:pt x="1" y="879"/>
                  </a:cubicBezTo>
                  <a:lnTo>
                    <a:pt x="714" y="3164"/>
                  </a:lnTo>
                  <a:cubicBezTo>
                    <a:pt x="714" y="3164"/>
                    <a:pt x="930" y="3208"/>
                    <a:pt x="1225" y="3208"/>
                  </a:cubicBezTo>
                  <a:cubicBezTo>
                    <a:pt x="1547" y="3208"/>
                    <a:pt x="1964" y="3156"/>
                    <a:pt x="2302" y="2938"/>
                  </a:cubicBezTo>
                  <a:cubicBezTo>
                    <a:pt x="3787" y="1982"/>
                    <a:pt x="2976" y="5"/>
                    <a:pt x="1648" y="1"/>
                  </a:cubicBezTo>
                  <a:cubicBezTo>
                    <a:pt x="1646" y="1"/>
                    <a:pt x="1644" y="1"/>
                    <a:pt x="1642" y="1"/>
                  </a:cubicBezTo>
                  <a:close/>
                </a:path>
              </a:pathLst>
            </a:custGeom>
            <a:solidFill>
              <a:srgbClr val="FA97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0"/>
            <p:cNvSpPr/>
            <p:nvPr/>
          </p:nvSpPr>
          <p:spPr>
            <a:xfrm>
              <a:off x="-1545000" y="-1140775"/>
              <a:ext cx="40900" cy="52850"/>
            </a:xfrm>
            <a:custGeom>
              <a:avLst/>
              <a:gdLst/>
              <a:ahLst/>
              <a:cxnLst/>
              <a:rect l="l" t="t" r="r" b="b"/>
              <a:pathLst>
                <a:path w="1636" h="2114" extrusionOk="0">
                  <a:moveTo>
                    <a:pt x="1000" y="0"/>
                  </a:moveTo>
                  <a:cubicBezTo>
                    <a:pt x="997" y="0"/>
                    <a:pt x="995" y="1"/>
                    <a:pt x="993" y="1"/>
                  </a:cubicBezTo>
                  <a:cubicBezTo>
                    <a:pt x="261" y="160"/>
                    <a:pt x="1" y="1062"/>
                    <a:pt x="156" y="1704"/>
                  </a:cubicBezTo>
                  <a:cubicBezTo>
                    <a:pt x="219" y="1966"/>
                    <a:pt x="310" y="2113"/>
                    <a:pt x="386" y="2113"/>
                  </a:cubicBezTo>
                  <a:cubicBezTo>
                    <a:pt x="424" y="2113"/>
                    <a:pt x="458" y="2076"/>
                    <a:pt x="484" y="1999"/>
                  </a:cubicBezTo>
                  <a:cubicBezTo>
                    <a:pt x="581" y="1708"/>
                    <a:pt x="967" y="1461"/>
                    <a:pt x="1333" y="1461"/>
                  </a:cubicBezTo>
                  <a:cubicBezTo>
                    <a:pt x="1427" y="1461"/>
                    <a:pt x="1520" y="1478"/>
                    <a:pt x="1606" y="1514"/>
                  </a:cubicBezTo>
                  <a:cubicBezTo>
                    <a:pt x="1608" y="1515"/>
                    <a:pt x="1610" y="1515"/>
                    <a:pt x="1611" y="1515"/>
                  </a:cubicBezTo>
                  <a:cubicBezTo>
                    <a:pt x="1626" y="1515"/>
                    <a:pt x="1635" y="1498"/>
                    <a:pt x="1627" y="1486"/>
                  </a:cubicBezTo>
                  <a:cubicBezTo>
                    <a:pt x="1488" y="1327"/>
                    <a:pt x="1313" y="1264"/>
                    <a:pt x="1131" y="1264"/>
                  </a:cubicBezTo>
                  <a:cubicBezTo>
                    <a:pt x="880" y="1264"/>
                    <a:pt x="617" y="1386"/>
                    <a:pt x="423" y="1550"/>
                  </a:cubicBezTo>
                  <a:cubicBezTo>
                    <a:pt x="394" y="1077"/>
                    <a:pt x="472" y="333"/>
                    <a:pt x="1018" y="57"/>
                  </a:cubicBezTo>
                  <a:cubicBezTo>
                    <a:pt x="1050" y="41"/>
                    <a:pt x="1028" y="0"/>
                    <a:pt x="1000" y="0"/>
                  </a:cubicBezTo>
                  <a:close/>
                </a:path>
              </a:pathLst>
            </a:custGeom>
            <a:solidFill>
              <a:srgbClr val="05193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1284</Words>
  <Application>Microsoft Macintosh PowerPoint</Application>
  <PresentationFormat>On-screen Show (16:9)</PresentationFormat>
  <Paragraphs>151</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Arial</vt:lpstr>
      <vt:lpstr>Nunito</vt:lpstr>
      <vt:lpstr>Roboto</vt:lpstr>
      <vt:lpstr>Nunito Medium</vt:lpstr>
      <vt:lpstr>Times New Roman</vt:lpstr>
      <vt:lpstr>Shift</vt:lpstr>
      <vt:lpstr>MIE 1622 Group Course Project Short-term Investment Planner Chatbot</vt:lpstr>
      <vt:lpstr>Outline</vt:lpstr>
      <vt:lpstr>01   Business Overview  </vt:lpstr>
      <vt:lpstr>PowerPoint Presentation</vt:lpstr>
      <vt:lpstr>02   Chatbot Assistant System  </vt:lpstr>
      <vt:lpstr>PowerPoint Presentation</vt:lpstr>
      <vt:lpstr>PowerPoint Presentation</vt:lpstr>
      <vt:lpstr>PowerPoint Presentation</vt:lpstr>
      <vt:lpstr>03   Decision Maker Orion  </vt:lpstr>
      <vt:lpstr>PowerPoint Presentation</vt:lpstr>
      <vt:lpstr>PowerPoint Presentation</vt:lpstr>
      <vt:lpstr>Let’s see what the results are  for different Risk and Return Preferences! </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MIE 1622 Group Course Project Short-term Investment Planner Chatbot</dc:title>
  <cp:lastModifiedBy>Junyu Jiang</cp:lastModifiedBy>
  <cp:revision>1</cp:revision>
  <dcterms:modified xsi:type="dcterms:W3CDTF">2022-04-17T20:33:28Z</dcterms:modified>
</cp:coreProperties>
</file>